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handoutMasterIdLst>
    <p:handoutMasterId r:id="rId39"/>
  </p:handoutMasterIdLst>
  <p:sldIdLst>
    <p:sldId id="257" r:id="rId5"/>
    <p:sldId id="271" r:id="rId6"/>
    <p:sldId id="258" r:id="rId7"/>
    <p:sldId id="281" r:id="rId8"/>
    <p:sldId id="282" r:id="rId9"/>
    <p:sldId id="300" r:id="rId10"/>
    <p:sldId id="287" r:id="rId11"/>
    <p:sldId id="278" r:id="rId12"/>
    <p:sldId id="301" r:id="rId13"/>
    <p:sldId id="302" r:id="rId14"/>
    <p:sldId id="309" r:id="rId15"/>
    <p:sldId id="303" r:id="rId16"/>
    <p:sldId id="308" r:id="rId17"/>
    <p:sldId id="296" r:id="rId18"/>
    <p:sldId id="280" r:id="rId19"/>
    <p:sldId id="310" r:id="rId20"/>
    <p:sldId id="291" r:id="rId21"/>
    <p:sldId id="299" r:id="rId22"/>
    <p:sldId id="292" r:id="rId23"/>
    <p:sldId id="293" r:id="rId24"/>
    <p:sldId id="294" r:id="rId25"/>
    <p:sldId id="295" r:id="rId26"/>
    <p:sldId id="297" r:id="rId27"/>
    <p:sldId id="306" r:id="rId28"/>
    <p:sldId id="304" r:id="rId29"/>
    <p:sldId id="298" r:id="rId30"/>
    <p:sldId id="263" r:id="rId31"/>
    <p:sldId id="275" r:id="rId32"/>
    <p:sldId id="307" r:id="rId33"/>
    <p:sldId id="273" r:id="rId34"/>
    <p:sldId id="260" r:id="rId35"/>
    <p:sldId id="276" r:id="rId36"/>
    <p:sldId id="279" r:id="rId3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777">
          <p15:clr>
            <a:srgbClr val="A4A3A4"/>
          </p15:clr>
        </p15:guide>
        <p15:guide id="2" pos="29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BAD"/>
    <a:srgbClr val="EC008C"/>
    <a:srgbClr val="BFD730"/>
    <a:srgbClr val="005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snapToObjects="1">
      <p:cViewPr varScale="1">
        <p:scale>
          <a:sx n="86" d="100"/>
          <a:sy n="86" d="100"/>
        </p:scale>
        <p:origin x="1554" y="90"/>
      </p:cViewPr>
      <p:guideLst>
        <p:guide orient="horz" pos="777"/>
        <p:guide pos="29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4" d="100"/>
          <a:sy n="94" d="100"/>
        </p:scale>
        <p:origin x="-204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1419047824153"/>
          <c:y val="0.10308587598425195"/>
          <c:w val="0.83403082923467542"/>
          <c:h val="0.72854945866141729"/>
        </c:manualLayout>
      </c:layout>
      <c:scatterChart>
        <c:scatterStyle val="lineMarker"/>
        <c:varyColors val="0"/>
        <c:ser>
          <c:idx val="0"/>
          <c:order val="0"/>
          <c:tx>
            <c:strRef>
              <c:f>Sheet1!$B$1</c:f>
              <c:strCache>
                <c:ptCount val="1"/>
                <c:pt idx="0">
                  <c:v>Y-Values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Sheet1!$A$2:$A$8</c:f>
              <c:numCache>
                <c:formatCode>General</c:formatCode>
                <c:ptCount val="7"/>
                <c:pt idx="0">
                  <c:v>0</c:v>
                </c:pt>
                <c:pt idx="1">
                  <c:v>1</c:v>
                </c:pt>
                <c:pt idx="2">
                  <c:v>2</c:v>
                </c:pt>
                <c:pt idx="3">
                  <c:v>3</c:v>
                </c:pt>
                <c:pt idx="4">
                  <c:v>4</c:v>
                </c:pt>
                <c:pt idx="5">
                  <c:v>5</c:v>
                </c:pt>
              </c:numCache>
            </c:numRef>
          </c:xVal>
          <c:yVal>
            <c:numRef>
              <c:f>Sheet1!$B$2:$B$8</c:f>
              <c:numCache>
                <c:formatCode>General</c:formatCode>
                <c:ptCount val="7"/>
                <c:pt idx="0">
                  <c:v>30</c:v>
                </c:pt>
                <c:pt idx="1">
                  <c:v>31.5</c:v>
                </c:pt>
                <c:pt idx="2">
                  <c:v>33</c:v>
                </c:pt>
                <c:pt idx="3">
                  <c:v>34.5</c:v>
                </c:pt>
                <c:pt idx="4">
                  <c:v>36</c:v>
                </c:pt>
                <c:pt idx="5">
                  <c:v>37.5</c:v>
                </c:pt>
              </c:numCache>
            </c:numRef>
          </c:yVal>
          <c:smooth val="0"/>
          <c:extLst>
            <c:ext xmlns:c16="http://schemas.microsoft.com/office/drawing/2014/chart" uri="{C3380CC4-5D6E-409C-BE32-E72D297353CC}">
              <c16:uniqueId val="{00000000-9CAF-47A9-855C-2A9E3D33D553}"/>
            </c:ext>
          </c:extLst>
        </c:ser>
        <c:dLbls>
          <c:showLegendKey val="0"/>
          <c:showVal val="0"/>
          <c:showCatName val="0"/>
          <c:showSerName val="0"/>
          <c:showPercent val="0"/>
          <c:showBubbleSize val="0"/>
        </c:dLbls>
        <c:axId val="281005432"/>
        <c:axId val="281004648"/>
      </c:scatterChart>
      <c:valAx>
        <c:axId val="2810054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Number of Miles </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81004648"/>
        <c:crosses val="autoZero"/>
        <c:crossBetween val="midCat"/>
      </c:valAx>
      <c:valAx>
        <c:axId val="281004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Amount Pledged </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81005432"/>
        <c:crosses val="autoZero"/>
        <c:crossBetween val="midCat"/>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31C6AFA-A955-449A-B469-C08A01DA53FD}" type="datetimeFigureOut">
              <a:rPr lang="en-US" altLang="en-US"/>
              <a:pPr/>
              <a:t>5/30/2017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9B433F8-AACC-4E49-8CA9-7DE38D35C0DD}" type="slidenum">
              <a:rPr lang="en-US" altLang="en-US"/>
              <a:pPr/>
              <a:t>‹#›</a:t>
            </a:fld>
            <a:endParaRPr lang="en-US" altLang="en-US"/>
          </a:p>
        </p:txBody>
      </p:sp>
    </p:spTree>
    <p:extLst>
      <p:ext uri="{BB962C8B-B14F-4D97-AF65-F5344CB8AC3E}">
        <p14:creationId xmlns:p14="http://schemas.microsoft.com/office/powerpoint/2010/main" val="1676930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6CA4CE5-9DD6-471D-BF4F-A166E31DE97D}" type="datetimeFigureOut">
              <a:rPr lang="en-US" altLang="en-US"/>
              <a:pPr/>
              <a:t>5/30/2017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AA5E729-2C31-47C7-A835-0E87ED55305D}" type="slidenum">
              <a:rPr lang="en-US" altLang="en-US"/>
              <a:pPr/>
              <a:t>‹#›</a:t>
            </a:fld>
            <a:endParaRPr lang="en-US" altLang="en-US"/>
          </a:p>
        </p:txBody>
      </p:sp>
    </p:spTree>
    <p:extLst>
      <p:ext uri="{BB962C8B-B14F-4D97-AF65-F5344CB8AC3E}">
        <p14:creationId xmlns:p14="http://schemas.microsoft.com/office/powerpoint/2010/main" val="147241451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16E274F-D4CB-4828-9106-48CCA51C4A35}" type="slidenum">
              <a:rPr lang="en-US" altLang="en-US"/>
              <a:pPr/>
              <a:t>27</a:t>
            </a:fld>
            <a:endParaRPr lang="en-US" altLang="en-US"/>
          </a:p>
        </p:txBody>
      </p:sp>
    </p:spTree>
    <p:extLst>
      <p:ext uri="{BB962C8B-B14F-4D97-AF65-F5344CB8AC3E}">
        <p14:creationId xmlns:p14="http://schemas.microsoft.com/office/powerpoint/2010/main" val="905794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136A229-C227-43CB-92D9-41C379FBFD8A}" type="slidenum">
              <a:rPr lang="en-US" altLang="en-US"/>
              <a:pPr/>
              <a:t>28</a:t>
            </a:fld>
            <a:endParaRPr lang="en-US" altLang="en-US"/>
          </a:p>
        </p:txBody>
      </p:sp>
    </p:spTree>
    <p:extLst>
      <p:ext uri="{BB962C8B-B14F-4D97-AF65-F5344CB8AC3E}">
        <p14:creationId xmlns:p14="http://schemas.microsoft.com/office/powerpoint/2010/main" val="3054620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1104900" y="2681288"/>
            <a:ext cx="3975100" cy="492125"/>
          </a:xfrm>
          <a:prstGeom prst="rect">
            <a:avLst/>
          </a:prstGeom>
          <a:solidFill>
            <a:srgbClr val="BFD730"/>
          </a:soli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 name="Subtitle 2"/>
          <p:cNvSpPr txBox="1">
            <a:spLocks/>
          </p:cNvSpPr>
          <p:nvPr userDrawn="1"/>
        </p:nvSpPr>
        <p:spPr>
          <a:xfrm>
            <a:off x="539750" y="762000"/>
            <a:ext cx="1601788" cy="493713"/>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r>
              <a:rPr lang="en-US" sz="1800" spc="360" dirty="0" smtClean="0">
                <a:solidFill>
                  <a:schemeClr val="tx1"/>
                </a:solidFill>
                <a:latin typeface="Arial Black"/>
                <a:cs typeface="Arial Black"/>
              </a:rPr>
              <a:t>LESSON</a:t>
            </a:r>
            <a:endParaRPr lang="en-US" sz="1800" spc="360" dirty="0">
              <a:solidFill>
                <a:schemeClr val="tx1"/>
              </a:solidFill>
              <a:latin typeface="Arial Black"/>
              <a:cs typeface="Arial Black"/>
            </a:endParaRPr>
          </a:p>
        </p:txBody>
      </p:sp>
      <p:pic>
        <p:nvPicPr>
          <p:cNvPr id="8"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6425" y="2451100"/>
            <a:ext cx="11239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Essential Questio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17663" y="2690813"/>
            <a:ext cx="34623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Placeholder 30"/>
          <p:cNvSpPr>
            <a:spLocks noGrp="1"/>
          </p:cNvSpPr>
          <p:nvPr>
            <p:ph type="body" sz="quarter" idx="16"/>
          </p:nvPr>
        </p:nvSpPr>
        <p:spPr>
          <a:xfrm>
            <a:off x="539749" y="3452862"/>
            <a:ext cx="8090754" cy="555099"/>
          </a:xfrm>
          <a:prstGeom prst="rect">
            <a:avLst/>
          </a:prstGeom>
          <a:ln>
            <a:noFill/>
          </a:ln>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2000" b="0" i="1" kern="1200" spc="0" smtClean="0">
                <a:ln>
                  <a:noFill/>
                </a:ln>
                <a:solidFill>
                  <a:schemeClr val="tx1"/>
                </a:solidFill>
                <a:latin typeface="Verdana"/>
                <a:cs typeface="Verdana"/>
              </a:defRPr>
            </a:lvl1pPr>
            <a:lvl2pPr>
              <a:defRPr lang="en-US" smtClean="0"/>
            </a:lvl2pPr>
            <a:lvl3pPr>
              <a:defRPr lang="en-US" smtClean="0"/>
            </a:lvl3pPr>
            <a:lvl4pPr>
              <a:defRPr lang="en-US" smtClean="0"/>
            </a:lvl4pPr>
            <a:lvl5pPr>
              <a:defRPr lang="en-US"/>
            </a:lvl5pPr>
          </a:lstStyle>
          <a:p>
            <a:pPr lvl="0"/>
            <a:r>
              <a:rPr lang="en-US" dirty="0" smtClean="0"/>
              <a:t>Click to edit Master text styles</a:t>
            </a:r>
          </a:p>
        </p:txBody>
      </p:sp>
      <p:sp>
        <p:nvSpPr>
          <p:cNvPr id="2" name="Title 1"/>
          <p:cNvSpPr>
            <a:spLocks noGrp="1"/>
          </p:cNvSpPr>
          <p:nvPr>
            <p:ph type="ctrTitle"/>
          </p:nvPr>
        </p:nvSpPr>
        <p:spPr>
          <a:xfrm>
            <a:off x="1989729" y="1076186"/>
            <a:ext cx="6640774" cy="1374027"/>
          </a:xfrm>
          <a:prstGeom prst="rect">
            <a:avLst/>
          </a:prstGeom>
        </p:spPr>
        <p:txBody>
          <a:bodyPr/>
          <a:lstStyle>
            <a:lvl1pPr algn="l">
              <a:lnSpc>
                <a:spcPct val="90000"/>
              </a:lnSpc>
              <a:defRPr sz="2800" kern="1200" spc="0">
                <a:solidFill>
                  <a:schemeClr val="tx1"/>
                </a:solidFill>
                <a:latin typeface="Arial Black"/>
                <a:cs typeface="Arial Black"/>
              </a:defRPr>
            </a:lvl1pPr>
          </a:lstStyle>
          <a:p>
            <a:r>
              <a:rPr lang="en-US" smtClean="0"/>
              <a:t>Click to edit Master title style</a:t>
            </a:r>
            <a:endParaRPr lang="en-US" dirty="0"/>
          </a:p>
        </p:txBody>
      </p:sp>
      <p:sp>
        <p:nvSpPr>
          <p:cNvPr id="31" name="Text Placeholder 30"/>
          <p:cNvSpPr>
            <a:spLocks noGrp="1"/>
          </p:cNvSpPr>
          <p:nvPr>
            <p:ph type="body" sz="quarter" idx="14"/>
          </p:nvPr>
        </p:nvSpPr>
        <p:spPr>
          <a:xfrm>
            <a:off x="539750" y="905520"/>
            <a:ext cx="2199163" cy="938329"/>
          </a:xfrm>
          <a:prstGeom prst="rect">
            <a:avLst/>
          </a:prstGeom>
        </p:spPr>
        <p:txBody>
          <a:bodyPr vert="horz"/>
          <a:lstStyle>
            <a:lvl1pPr marL="342900" indent="-342900">
              <a:buNone/>
              <a:defRPr lang="en-US" sz="6000" b="1" i="0" kern="1200" spc="0" smtClean="0">
                <a:solidFill>
                  <a:srgbClr val="005294"/>
                </a:solidFill>
                <a:latin typeface="Arial Black"/>
                <a:cs typeface="Arial Black"/>
              </a:defRPr>
            </a:lvl1pPr>
            <a:lvl2pPr>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52" name="Text Placeholder 49"/>
          <p:cNvSpPr>
            <a:spLocks noGrp="1"/>
          </p:cNvSpPr>
          <p:nvPr>
            <p:ph type="body" sz="quarter" idx="20"/>
          </p:nvPr>
        </p:nvSpPr>
        <p:spPr>
          <a:xfrm>
            <a:off x="2378781" y="3935467"/>
            <a:ext cx="5737049" cy="2269441"/>
          </a:xfrm>
          <a:prstGeom prst="rect">
            <a:avLst/>
          </a:prstGeom>
        </p:spPr>
        <p:txBody>
          <a:bodyPr vert="horz"/>
          <a:lstStyle>
            <a:lvl1pPr marL="0" indent="0">
              <a:buNone/>
              <a:defRPr sz="2000" b="1" i="0">
                <a:latin typeface="Verdana"/>
                <a:cs typeface="Verdana"/>
              </a:defRPr>
            </a:lvl1pPr>
            <a:lvl2pPr marL="341313" indent="-341313">
              <a:buFont typeface="Arial"/>
              <a:buChar char="•"/>
              <a:tabLst/>
              <a:defRPr sz="2000" b="1" i="0">
                <a:latin typeface="Verdana"/>
                <a:cs typeface="Verdana"/>
              </a:defRPr>
            </a:lvl2pPr>
            <a:lvl3pPr marL="341313" indent="-341313">
              <a:tabLst/>
              <a:defRPr sz="2000" b="1" i="0">
                <a:latin typeface="Verdana"/>
                <a:cs typeface="Verdana"/>
              </a:defRPr>
            </a:lvl3pPr>
            <a:lvl4pPr marL="341313" indent="-341313">
              <a:buFont typeface="Arial"/>
              <a:buChar char="•"/>
              <a:tabLst/>
              <a:defRPr sz="2000" b="1" i="0">
                <a:latin typeface="Verdana"/>
                <a:cs typeface="Verdana"/>
              </a:defRPr>
            </a:lvl4pPr>
            <a:lvl5pPr marL="341313" indent="-341313">
              <a:buFont typeface="Arial"/>
              <a:buChar char="•"/>
              <a:tabLst/>
              <a:defRPr sz="2000" b="1" i="0">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21"/>
          </p:nvPr>
        </p:nvSpPr>
        <p:spPr/>
        <p:txBody>
          <a:bodyPr/>
          <a:lstStyle>
            <a:lvl1pPr>
              <a:defRPr/>
            </a:lvl1pPr>
          </a:lstStyle>
          <a:p>
            <a:fld id="{63AB5E38-2F27-4BF9-84DC-EF47D4A4D865}" type="datetimeFigureOut">
              <a:rPr lang="en-US" altLang="en-US"/>
              <a:pPr/>
              <a:t>5/30/2017</a:t>
            </a:fld>
            <a:endParaRPr lang="en-US" altLang="en-US"/>
          </a:p>
        </p:txBody>
      </p:sp>
      <p:sp>
        <p:nvSpPr>
          <p:cNvPr id="11" name="Footer Placeholder 4"/>
          <p:cNvSpPr>
            <a:spLocks noGrp="1"/>
          </p:cNvSpPr>
          <p:nvPr>
            <p:ph type="ftr" sz="quarter" idx="22"/>
          </p:nvPr>
        </p:nvSpPr>
        <p:spPr/>
        <p:txBody>
          <a:bodyPr/>
          <a:lstStyle>
            <a:lvl1pPr>
              <a:defRPr/>
            </a:lvl1pPr>
          </a:lstStyle>
          <a:p>
            <a:pPr>
              <a:defRPr/>
            </a:pPr>
            <a:endParaRPr lang="en-US"/>
          </a:p>
        </p:txBody>
      </p:sp>
    </p:spTree>
    <p:extLst>
      <p:ext uri="{BB962C8B-B14F-4D97-AF65-F5344CB8AC3E}">
        <p14:creationId xmlns:p14="http://schemas.microsoft.com/office/powerpoint/2010/main" val="2324900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ESSON Quizs with out heading">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0" y="1277938"/>
            <a:ext cx="1358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p:nvPr>
        </p:nvSpPr>
        <p:spPr>
          <a:xfrm>
            <a:off x="434918" y="1968796"/>
            <a:ext cx="8229600" cy="3794931"/>
          </a:xfrm>
          <a:prstGeom prst="rect">
            <a:avLst/>
          </a:prstGeom>
        </p:spPr>
        <p:txBody>
          <a:bodyPr vert="horz"/>
          <a:lstStyle>
            <a:lvl1pPr marL="0" indent="0">
              <a:buNone/>
              <a:defRPr sz="2400" b="1" i="0">
                <a:latin typeface="Verdana"/>
                <a:cs typeface="Verdana"/>
              </a:defRPr>
            </a:lvl1pPr>
            <a:lvl2pPr marL="460375" indent="-460375">
              <a:spcBef>
                <a:spcPts val="672"/>
              </a:spcBef>
              <a:spcAft>
                <a:spcPts val="0"/>
              </a:spcAft>
              <a:buFont typeface="+mj-lt"/>
              <a:buAutoNum type="arabicPeriod"/>
              <a:defRPr sz="2400" b="0" i="0">
                <a:latin typeface="Verdana"/>
                <a:cs typeface="Verdana"/>
              </a:defRPr>
            </a:lvl2pPr>
            <a:lvl3pPr marL="460375" indent="-460375">
              <a:spcBef>
                <a:spcPts val="672"/>
              </a:spcBef>
              <a:spcAft>
                <a:spcPts val="0"/>
              </a:spcAft>
              <a:defRPr sz="2200" b="0" i="0">
                <a:latin typeface="Verdana"/>
                <a:cs typeface="Verdana"/>
              </a:defRPr>
            </a:lvl3pPr>
            <a:lvl4pPr marL="460375" indent="-460375">
              <a:spcBef>
                <a:spcPts val="672"/>
              </a:spcBef>
              <a:spcAft>
                <a:spcPts val="0"/>
              </a:spcAft>
              <a:defRPr b="0" i="0">
                <a:latin typeface="Verdana"/>
                <a:cs typeface="Verdana"/>
              </a:defRPr>
            </a:lvl4pPr>
            <a:lvl5pPr marL="460375" indent="-460375">
              <a:spcBef>
                <a:spcPts val="672"/>
              </a:spcBef>
              <a:spcAft>
                <a:spcPts val="0"/>
              </a:spcAft>
              <a:defRPr b="0" i="0">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0"/>
          <p:cNvSpPr>
            <a:spLocks noGrp="1"/>
          </p:cNvSpPr>
          <p:nvPr>
            <p:ph type="title"/>
          </p:nvPr>
        </p:nvSpPr>
        <p:spPr>
          <a:xfrm>
            <a:off x="457200" y="910488"/>
            <a:ext cx="8229600" cy="671439"/>
          </a:xfrm>
          <a:prstGeom prst="rect">
            <a:avLst/>
          </a:prstGeom>
        </p:spPr>
        <p:txBody>
          <a:bodyPr vert="horz"/>
          <a:lstStyle>
            <a:lvl1pPr algn="l">
              <a:defRPr lang="en-US" sz="3200" b="1" i="0" kern="1200" dirty="0" smtClean="0">
                <a:solidFill>
                  <a:srgbClr val="005294"/>
                </a:solidFill>
                <a:latin typeface="Verdana"/>
                <a:ea typeface="+mj-ea"/>
                <a:cs typeface="Verdana"/>
              </a:defRPr>
            </a:lvl1pPr>
          </a:lstStyle>
          <a:p>
            <a:r>
              <a:rPr lang="en-US" smtClean="0"/>
              <a:t>Click to edit Master title style</a:t>
            </a:r>
            <a:endParaRPr lang="en-US" dirty="0"/>
          </a:p>
        </p:txBody>
      </p:sp>
      <p:sp>
        <p:nvSpPr>
          <p:cNvPr id="11" name="Text Placeholder 2"/>
          <p:cNvSpPr>
            <a:spLocks noGrp="1"/>
          </p:cNvSpPr>
          <p:nvPr>
            <p:ph type="body" sz="quarter" idx="14"/>
          </p:nvPr>
        </p:nvSpPr>
        <p:spPr>
          <a:xfrm>
            <a:off x="1761179" y="1443748"/>
            <a:ext cx="6861049" cy="475835"/>
          </a:xfrm>
          <a:prstGeom prst="rect">
            <a:avLst/>
          </a:prstGeom>
        </p:spPr>
        <p:txBody>
          <a:bodyPr vert="horz"/>
          <a:lstStyle>
            <a:lvl1pPr marL="0" indent="0">
              <a:buNone/>
              <a:defRPr lang="en-US" sz="2200" b="1" i="0" kern="1200" dirty="0" smtClean="0">
                <a:solidFill>
                  <a:schemeClr val="tx1"/>
                </a:solidFill>
                <a:latin typeface="Arial Narrow"/>
                <a:ea typeface="+mn-ea"/>
                <a:cs typeface="Arial Narrow"/>
              </a:defRPr>
            </a:lvl1pPr>
            <a:lvl2pPr marL="460375" indent="-460375">
              <a:spcBef>
                <a:spcPts val="672"/>
              </a:spcBef>
              <a:spcAft>
                <a:spcPts val="0"/>
              </a:spcAft>
              <a:buFont typeface="+mj-lt"/>
              <a:buAutoNum type="arabicPeriod"/>
              <a:defRPr b="0" i="0">
                <a:latin typeface="Myriad Pro Light"/>
                <a:cs typeface="Myriad Pro Light"/>
              </a:defRPr>
            </a:lvl2pPr>
            <a:lvl3pPr marL="460375" indent="-460375">
              <a:spcBef>
                <a:spcPts val="672"/>
              </a:spcBef>
              <a:spcAft>
                <a:spcPts val="0"/>
              </a:spcAft>
              <a:defRPr b="0" i="0">
                <a:latin typeface="Myriad Pro Light"/>
                <a:cs typeface="Myriad Pro Light"/>
              </a:defRPr>
            </a:lvl3pPr>
            <a:lvl4pPr marL="460375" indent="-460375">
              <a:spcBef>
                <a:spcPts val="672"/>
              </a:spcBef>
              <a:spcAft>
                <a:spcPts val="0"/>
              </a:spcAft>
              <a:defRPr b="0" i="0">
                <a:latin typeface="Myriad Pro Light"/>
                <a:cs typeface="Myriad Pro Light"/>
              </a:defRPr>
            </a:lvl4pPr>
            <a:lvl5pPr marL="460375" indent="-460375">
              <a:spcBef>
                <a:spcPts val="672"/>
              </a:spcBef>
              <a:spcAft>
                <a:spcPts val="0"/>
              </a:spcAft>
              <a:defRPr b="0" i="0">
                <a:latin typeface="Myriad Pro Light"/>
                <a:cs typeface="Myriad Pro Light"/>
              </a:defRPr>
            </a:lvl5pPr>
          </a:lstStyle>
          <a:p>
            <a:pPr lvl="0"/>
            <a:r>
              <a:rPr lang="en-US" dirty="0" smtClean="0"/>
              <a:t>Click to edit Master text styles</a:t>
            </a:r>
          </a:p>
        </p:txBody>
      </p:sp>
      <p:sp>
        <p:nvSpPr>
          <p:cNvPr id="6" name="Date Placeholder 11"/>
          <p:cNvSpPr>
            <a:spLocks noGrp="1"/>
          </p:cNvSpPr>
          <p:nvPr>
            <p:ph type="dt" sz="half" idx="15"/>
          </p:nvPr>
        </p:nvSpPr>
        <p:spPr/>
        <p:txBody>
          <a:bodyPr/>
          <a:lstStyle>
            <a:lvl1pPr>
              <a:defRPr/>
            </a:lvl1pPr>
          </a:lstStyle>
          <a:p>
            <a:fld id="{DB6BA7F1-8614-40DA-A266-9C8627543D5B}" type="datetimeFigureOut">
              <a:rPr lang="en-US" altLang="en-US"/>
              <a:pPr/>
              <a:t>5/30/2017</a:t>
            </a:fld>
            <a:endParaRPr lang="en-US" altLang="en-US"/>
          </a:p>
        </p:txBody>
      </p:sp>
      <p:sp>
        <p:nvSpPr>
          <p:cNvPr id="7" name="Footer Placeholder 12"/>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1636241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ESSON Quizs with out headin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1084345"/>
            <a:ext cx="8229600" cy="4975759"/>
          </a:xfrm>
          <a:prstGeom prst="rect">
            <a:avLst/>
          </a:prstGeom>
        </p:spPr>
        <p:txBody>
          <a:bodyPr vert="horz"/>
          <a:lstStyle>
            <a:lvl1pPr marL="0" indent="0">
              <a:buNone/>
              <a:defRPr sz="2400" b="1" i="0">
                <a:latin typeface="Verdana"/>
                <a:cs typeface="Verdana"/>
              </a:defRPr>
            </a:lvl1pPr>
            <a:lvl2pPr marL="460375" indent="-460375">
              <a:spcBef>
                <a:spcPts val="672"/>
              </a:spcBef>
              <a:spcAft>
                <a:spcPts val="0"/>
              </a:spcAft>
              <a:buFont typeface="+mj-lt"/>
              <a:buAutoNum type="arabicPeriod"/>
              <a:defRPr sz="2400" b="0" i="0">
                <a:latin typeface="Verdana"/>
                <a:cs typeface="Verdana"/>
              </a:defRPr>
            </a:lvl2pPr>
            <a:lvl3pPr marL="460375" indent="-460375">
              <a:spcBef>
                <a:spcPts val="672"/>
              </a:spcBef>
              <a:spcAft>
                <a:spcPts val="0"/>
              </a:spcAft>
              <a:defRPr sz="2200" b="0" i="0">
                <a:latin typeface="Verdana"/>
                <a:cs typeface="Verdana"/>
              </a:defRPr>
            </a:lvl3pPr>
            <a:lvl4pPr marL="460375" indent="-460375">
              <a:spcBef>
                <a:spcPts val="672"/>
              </a:spcBef>
              <a:spcAft>
                <a:spcPts val="0"/>
              </a:spcAft>
              <a:defRPr b="0" i="0">
                <a:latin typeface="Verdana"/>
                <a:cs typeface="Verdana"/>
              </a:defRPr>
            </a:lvl4pPr>
            <a:lvl5pPr marL="460375" indent="-460375">
              <a:spcBef>
                <a:spcPts val="672"/>
              </a:spcBef>
              <a:spcAft>
                <a:spcPts val="0"/>
              </a:spcAft>
              <a:defRPr b="0" i="0">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4"/>
          </p:nvPr>
        </p:nvSpPr>
        <p:spPr/>
        <p:txBody>
          <a:bodyPr/>
          <a:lstStyle>
            <a:lvl1pPr>
              <a:defRPr/>
            </a:lvl1pPr>
          </a:lstStyle>
          <a:p>
            <a:fld id="{418650E2-428C-43F5-8716-F8E275D42F8E}" type="datetimeFigureOut">
              <a:rPr lang="en-US" altLang="en-US"/>
              <a:pPr/>
              <a:t>5/30/2017</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2568713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end the Math Activity">
    <p:spTree>
      <p:nvGrpSpPr>
        <p:cNvPr id="1" name=""/>
        <p:cNvGrpSpPr/>
        <p:nvPr/>
      </p:nvGrpSpPr>
      <p:grpSpPr>
        <a:xfrm>
          <a:off x="0" y="0"/>
          <a:ext cx="0" cy="0"/>
          <a:chOff x="0" y="0"/>
          <a:chExt cx="0" cy="0"/>
        </a:xfrm>
      </p:grpSpPr>
      <p:pic>
        <p:nvPicPr>
          <p:cNvPr id="4" name="Picture 8" descr="EXTEND the Math.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0863" y="1184275"/>
            <a:ext cx="488156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p:nvPr>
        </p:nvSpPr>
        <p:spPr>
          <a:xfrm>
            <a:off x="550863" y="1974638"/>
            <a:ext cx="8229600" cy="3940647"/>
          </a:xfrm>
          <a:prstGeom prst="rect">
            <a:avLst/>
          </a:prstGeom>
        </p:spPr>
        <p:txBody>
          <a:bodyPr vert="horz"/>
          <a:lstStyle>
            <a:lvl1pPr marL="0" indent="0">
              <a:buFont typeface="Arial"/>
              <a:buNone/>
              <a:defRPr lang="en-US" sz="2200" b="1" i="0" kern="1200" dirty="0" smtClean="0">
                <a:solidFill>
                  <a:schemeClr val="tx1"/>
                </a:solidFill>
                <a:latin typeface="Verdana"/>
                <a:ea typeface="+mn-ea"/>
                <a:cs typeface="Verdana"/>
              </a:defRPr>
            </a:lvl1pPr>
            <a:lvl2pPr marL="460375" indent="-460375">
              <a:spcBef>
                <a:spcPts val="672"/>
              </a:spcBef>
              <a:spcAft>
                <a:spcPts val="0"/>
              </a:spcAft>
              <a:buFont typeface="+mj-lt"/>
              <a:buAutoNum type="alphaUcPeriod"/>
              <a:defRPr sz="2400" b="0" i="0">
                <a:latin typeface="Verdana"/>
                <a:cs typeface="Verdana"/>
              </a:defRPr>
            </a:lvl2pPr>
            <a:lvl3pPr marL="460375" indent="-460375">
              <a:spcBef>
                <a:spcPts val="672"/>
              </a:spcBef>
              <a:spcAft>
                <a:spcPts val="0"/>
              </a:spcAft>
              <a:defRPr sz="2400" b="0" i="0">
                <a:latin typeface="Verdana"/>
                <a:cs typeface="Verdana"/>
              </a:defRPr>
            </a:lvl3pPr>
            <a:lvl4pPr marL="460375" indent="-460375">
              <a:spcBef>
                <a:spcPts val="672"/>
              </a:spcBef>
              <a:spcAft>
                <a:spcPts val="0"/>
              </a:spcAft>
              <a:defRPr sz="2400" b="0" i="0">
                <a:latin typeface="Verdana"/>
                <a:cs typeface="Verdana"/>
              </a:defRPr>
            </a:lvl4pPr>
            <a:lvl5pPr marL="460375" indent="-460375">
              <a:spcBef>
                <a:spcPts val="672"/>
              </a:spcBef>
              <a:spcAft>
                <a:spcPts val="0"/>
              </a:spcAft>
              <a:defRPr sz="2400" b="0" i="0">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1"/>
          <p:cNvSpPr>
            <a:spLocks noGrp="1"/>
          </p:cNvSpPr>
          <p:nvPr>
            <p:ph type="dt" sz="half" idx="14"/>
          </p:nvPr>
        </p:nvSpPr>
        <p:spPr/>
        <p:txBody>
          <a:bodyPr/>
          <a:lstStyle>
            <a:lvl1pPr>
              <a:defRPr/>
            </a:lvl1pPr>
          </a:lstStyle>
          <a:p>
            <a:fld id="{DA359640-EA21-4136-9C30-C0963601DABA}" type="datetimeFigureOut">
              <a:rPr lang="en-US" altLang="en-US"/>
              <a:pPr/>
              <a:t>5/30/2017</a:t>
            </a:fld>
            <a:endParaRPr lang="en-US" altLang="en-US"/>
          </a:p>
        </p:txBody>
      </p:sp>
      <p:sp>
        <p:nvSpPr>
          <p:cNvPr id="6" name="Footer Placeholder 12"/>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1916248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tend the Math Activity_ANSWER SLIDE">
    <p:spTree>
      <p:nvGrpSpPr>
        <p:cNvPr id="1" name=""/>
        <p:cNvGrpSpPr/>
        <p:nvPr/>
      </p:nvGrpSpPr>
      <p:grpSpPr>
        <a:xfrm>
          <a:off x="0" y="0"/>
          <a:ext cx="0" cy="0"/>
          <a:chOff x="0" y="0"/>
          <a:chExt cx="0" cy="0"/>
        </a:xfrm>
      </p:grpSpPr>
      <p:pic>
        <p:nvPicPr>
          <p:cNvPr id="4" name="Picture 8" descr="EXTEND the Math.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0863" y="1184275"/>
            <a:ext cx="488156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p:nvPr>
        </p:nvSpPr>
        <p:spPr>
          <a:xfrm>
            <a:off x="550863" y="1974638"/>
            <a:ext cx="8229600" cy="4174586"/>
          </a:xfrm>
          <a:prstGeom prst="rect">
            <a:avLst/>
          </a:prstGeom>
        </p:spPr>
        <p:txBody>
          <a:bodyPr vert="horz"/>
          <a:lstStyle>
            <a:lvl1pPr marL="0" indent="0">
              <a:buFont typeface="Arial"/>
              <a:buNone/>
              <a:defRPr sz="2400" b="0" i="0">
                <a:solidFill>
                  <a:srgbClr val="EC008C"/>
                </a:solidFill>
                <a:latin typeface="Verdana"/>
                <a:cs typeface="Verdana"/>
              </a:defRPr>
            </a:lvl1pPr>
            <a:lvl2pPr marL="230188" indent="0">
              <a:spcBef>
                <a:spcPts val="672"/>
              </a:spcBef>
              <a:spcAft>
                <a:spcPts val="0"/>
              </a:spcAft>
              <a:buFont typeface="Arial"/>
              <a:buNone/>
              <a:defRPr sz="2400" b="0" i="0">
                <a:solidFill>
                  <a:srgbClr val="EC008C"/>
                </a:solidFill>
                <a:latin typeface="Myriad Pro Light"/>
                <a:cs typeface="Myriad Pro Light"/>
              </a:defRPr>
            </a:lvl2pPr>
            <a:lvl3pPr marL="0" indent="0">
              <a:spcBef>
                <a:spcPts val="672"/>
              </a:spcBef>
              <a:spcAft>
                <a:spcPts val="0"/>
              </a:spcAft>
              <a:buNone/>
              <a:defRPr sz="2400" b="0" i="0">
                <a:solidFill>
                  <a:srgbClr val="EC008C"/>
                </a:solidFill>
                <a:latin typeface="Verdana"/>
                <a:cs typeface="Verdana"/>
              </a:defRPr>
            </a:lvl3pPr>
            <a:lvl4pPr marL="0" indent="0">
              <a:spcBef>
                <a:spcPts val="672"/>
              </a:spcBef>
              <a:spcAft>
                <a:spcPts val="0"/>
              </a:spcAft>
              <a:buNone/>
              <a:defRPr sz="2400" b="0" i="0">
                <a:solidFill>
                  <a:srgbClr val="EC008C"/>
                </a:solidFill>
                <a:latin typeface="Verdana"/>
                <a:cs typeface="Verdana"/>
              </a:defRPr>
            </a:lvl4pPr>
            <a:lvl5pPr marL="0" indent="0">
              <a:spcBef>
                <a:spcPts val="672"/>
              </a:spcBef>
              <a:spcAft>
                <a:spcPts val="0"/>
              </a:spcAft>
              <a:buNone/>
              <a:defRPr sz="2400" b="0" i="0">
                <a:solidFill>
                  <a:srgbClr val="EC008C"/>
                </a:solidFill>
                <a:latin typeface="Verdana"/>
                <a:cs typeface="Verdana"/>
              </a:defRPr>
            </a:lvl5pPr>
            <a:lvl6pPr marL="2286000" indent="0">
              <a:buNone/>
              <a:defRPr/>
            </a:lvl6pPr>
          </a:lstStyle>
          <a:p>
            <a:pPr lvl="0"/>
            <a:r>
              <a:rPr lang="en-US" dirty="0" smtClean="0"/>
              <a:t>Click to edit Master text styles</a:t>
            </a:r>
          </a:p>
          <a:p>
            <a:pPr lvl="0"/>
            <a:r>
              <a:rPr lang="en-US" dirty="0" smtClean="0"/>
              <a:t>Second level</a:t>
            </a:r>
          </a:p>
          <a:p>
            <a:pPr lvl="2"/>
            <a:r>
              <a:rPr lang="en-US" dirty="0" smtClean="0"/>
              <a:t>Third level</a:t>
            </a:r>
          </a:p>
          <a:p>
            <a:pPr lvl="3"/>
            <a:r>
              <a:rPr lang="en-US" dirty="0" smtClean="0"/>
              <a:t>Fourth level</a:t>
            </a:r>
          </a:p>
          <a:p>
            <a:pPr lvl="4"/>
            <a:r>
              <a:rPr lang="en-US" dirty="0" smtClean="0"/>
              <a:t>Fifth level</a:t>
            </a:r>
          </a:p>
          <a:p>
            <a:pPr lvl="1"/>
            <a:endParaRPr lang="en-US" dirty="0" smtClean="0"/>
          </a:p>
        </p:txBody>
      </p:sp>
      <p:sp>
        <p:nvSpPr>
          <p:cNvPr id="5" name="Date Placeholder 11"/>
          <p:cNvSpPr>
            <a:spLocks noGrp="1"/>
          </p:cNvSpPr>
          <p:nvPr>
            <p:ph type="dt" sz="half" idx="14"/>
          </p:nvPr>
        </p:nvSpPr>
        <p:spPr/>
        <p:txBody>
          <a:bodyPr/>
          <a:lstStyle>
            <a:lvl1pPr>
              <a:defRPr/>
            </a:lvl1pPr>
          </a:lstStyle>
          <a:p>
            <a:fld id="{4E9A6387-9489-47C9-8AE8-420017F71174}" type="datetimeFigureOut">
              <a:rPr lang="en-US" altLang="en-US"/>
              <a:pPr/>
              <a:t>5/30/2017</a:t>
            </a:fld>
            <a:endParaRPr lang="en-US" altLang="en-US"/>
          </a:p>
        </p:txBody>
      </p:sp>
      <p:sp>
        <p:nvSpPr>
          <p:cNvPr id="6" name="Footer Placeholder 12"/>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226763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ssential Question with answer">
    <p:spTree>
      <p:nvGrpSpPr>
        <p:cNvPr id="1" name=""/>
        <p:cNvGrpSpPr/>
        <p:nvPr/>
      </p:nvGrpSpPr>
      <p:grpSpPr>
        <a:xfrm>
          <a:off x="0" y="0"/>
          <a:ext cx="0" cy="0"/>
          <a:chOff x="0" y="0"/>
          <a:chExt cx="0" cy="0"/>
        </a:xfrm>
      </p:grpSpPr>
      <p:sp>
        <p:nvSpPr>
          <p:cNvPr id="4" name="Rectangle 3"/>
          <p:cNvSpPr/>
          <p:nvPr userDrawn="1"/>
        </p:nvSpPr>
        <p:spPr>
          <a:xfrm>
            <a:off x="1104900" y="1285875"/>
            <a:ext cx="3975100" cy="492125"/>
          </a:xfrm>
          <a:prstGeom prst="rect">
            <a:avLst/>
          </a:prstGeom>
          <a:solidFill>
            <a:srgbClr val="BFD730"/>
          </a:soli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5"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6425" y="1055688"/>
            <a:ext cx="11239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Essential Questio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17663" y="1295400"/>
            <a:ext cx="34623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Placeholder 30"/>
          <p:cNvSpPr>
            <a:spLocks noGrp="1"/>
          </p:cNvSpPr>
          <p:nvPr>
            <p:ph type="body" sz="quarter" idx="16"/>
          </p:nvPr>
        </p:nvSpPr>
        <p:spPr>
          <a:xfrm>
            <a:off x="562429" y="1979812"/>
            <a:ext cx="7864803" cy="555099"/>
          </a:xfrm>
          <a:prstGeom prst="rect">
            <a:avLst/>
          </a:prstGeom>
          <a:ln>
            <a:noFill/>
          </a:ln>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2400" b="0" i="1" kern="1200" spc="0" smtClean="0">
                <a:ln>
                  <a:noFill/>
                </a:ln>
                <a:solidFill>
                  <a:schemeClr val="tx1"/>
                </a:solidFill>
                <a:latin typeface="Verdana"/>
                <a:cs typeface="Verdana"/>
              </a:defRPr>
            </a:lvl1pPr>
            <a:lvl2pPr>
              <a:defRPr lang="en-US" smtClean="0"/>
            </a:lvl2pPr>
            <a:lvl3pPr>
              <a:defRPr lang="en-US" smtClean="0"/>
            </a:lvl3pPr>
            <a:lvl4pPr>
              <a:defRPr lang="en-US" smtClean="0"/>
            </a:lvl4pPr>
            <a:lvl5pPr>
              <a:defRPr lang="en-US"/>
            </a:lvl5pPr>
          </a:lstStyle>
          <a:p>
            <a:pPr lvl="0"/>
            <a:r>
              <a:rPr lang="en-US" dirty="0" smtClean="0"/>
              <a:t>Click to edit Master text styles</a:t>
            </a:r>
          </a:p>
        </p:txBody>
      </p:sp>
      <p:sp>
        <p:nvSpPr>
          <p:cNvPr id="13" name="Text Placeholder 30"/>
          <p:cNvSpPr>
            <a:spLocks noGrp="1"/>
          </p:cNvSpPr>
          <p:nvPr>
            <p:ph type="body" sz="quarter" idx="17"/>
          </p:nvPr>
        </p:nvSpPr>
        <p:spPr>
          <a:xfrm>
            <a:off x="539751" y="2631721"/>
            <a:ext cx="7626624" cy="2512496"/>
          </a:xfrm>
          <a:prstGeom prst="rect">
            <a:avLst/>
          </a:prstGeom>
          <a:ln>
            <a:noFill/>
          </a:ln>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2400" b="0" i="0" kern="1200" spc="0" smtClean="0">
                <a:ln>
                  <a:noFill/>
                </a:ln>
                <a:solidFill>
                  <a:srgbClr val="EC008C"/>
                </a:solidFill>
                <a:latin typeface="Verdana"/>
                <a:cs typeface="Verdana"/>
              </a:defRPr>
            </a:lvl1pPr>
            <a:lvl2pPr>
              <a:defRPr lang="en-US" smtClean="0"/>
            </a:lvl2pPr>
            <a:lvl3pPr>
              <a:defRPr lang="en-US" smtClean="0"/>
            </a:lvl3pPr>
            <a:lvl4pPr>
              <a:defRPr lang="en-US" smtClean="0"/>
            </a:lvl4pPr>
            <a:lvl5pPr>
              <a:defRPr lang="en-US"/>
            </a:lvl5pPr>
          </a:lstStyle>
          <a:p>
            <a:pPr lvl="0"/>
            <a:r>
              <a:rPr lang="en-US" dirty="0" smtClean="0"/>
              <a:t>Click to edit Master text styles</a:t>
            </a:r>
          </a:p>
        </p:txBody>
      </p:sp>
      <p:sp>
        <p:nvSpPr>
          <p:cNvPr id="7" name="Date Placeholder 3"/>
          <p:cNvSpPr>
            <a:spLocks noGrp="1"/>
          </p:cNvSpPr>
          <p:nvPr>
            <p:ph type="dt" sz="half" idx="18"/>
          </p:nvPr>
        </p:nvSpPr>
        <p:spPr/>
        <p:txBody>
          <a:bodyPr/>
          <a:lstStyle>
            <a:lvl1pPr>
              <a:defRPr/>
            </a:lvl1pPr>
          </a:lstStyle>
          <a:p>
            <a:fld id="{A2E0BE10-73E8-4A01-BF6E-AF0A04209331}" type="datetimeFigureOut">
              <a:rPr lang="en-US" altLang="en-US"/>
              <a:pPr/>
              <a:t>5/30/2017</a:t>
            </a:fld>
            <a:endParaRPr lang="en-US" altLang="en-US"/>
          </a:p>
        </p:txBody>
      </p:sp>
      <p:sp>
        <p:nvSpPr>
          <p:cNvPr id="8" name="Footer Placeholder 4"/>
          <p:cNvSpPr>
            <a:spLocks noGrp="1"/>
          </p:cNvSpPr>
          <p:nvPr>
            <p:ph type="ftr" sz="quarter" idx="19"/>
          </p:nvPr>
        </p:nvSpPr>
        <p:spPr/>
        <p:txBody>
          <a:bodyPr/>
          <a:lstStyle>
            <a:lvl1pPr>
              <a:defRPr/>
            </a:lvl1pPr>
          </a:lstStyle>
          <a:p>
            <a:pPr>
              <a:defRPr/>
            </a:pPr>
            <a:endParaRPr lang="en-US"/>
          </a:p>
        </p:txBody>
      </p:sp>
    </p:spTree>
    <p:extLst>
      <p:ext uri="{BB962C8B-B14F-4D97-AF65-F5344CB8AC3E}">
        <p14:creationId xmlns:p14="http://schemas.microsoft.com/office/powerpoint/2010/main" val="1785936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p:cNvSpPr/>
          <p:nvPr userDrawn="1"/>
        </p:nvSpPr>
        <p:spPr>
          <a:xfrm>
            <a:off x="1104900" y="2681288"/>
            <a:ext cx="3975100" cy="492125"/>
          </a:xfrm>
          <a:prstGeom prst="rect">
            <a:avLst/>
          </a:prstGeom>
          <a:solidFill>
            <a:srgbClr val="BFD730"/>
          </a:soli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 name="Subtitle 2"/>
          <p:cNvSpPr txBox="1">
            <a:spLocks/>
          </p:cNvSpPr>
          <p:nvPr userDrawn="1"/>
        </p:nvSpPr>
        <p:spPr>
          <a:xfrm>
            <a:off x="539750" y="762000"/>
            <a:ext cx="1601788" cy="493713"/>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r>
              <a:rPr lang="en-US" sz="1800" spc="360" dirty="0" smtClean="0">
                <a:solidFill>
                  <a:schemeClr val="tx1"/>
                </a:solidFill>
                <a:latin typeface="Arial Black"/>
                <a:cs typeface="Arial Black"/>
              </a:rPr>
              <a:t>LESSON</a:t>
            </a:r>
            <a:endParaRPr lang="en-US" sz="1800" spc="360" dirty="0">
              <a:solidFill>
                <a:schemeClr val="tx1"/>
              </a:solidFill>
              <a:latin typeface="Arial Black"/>
              <a:cs typeface="Arial Black"/>
            </a:endParaRPr>
          </a:p>
        </p:txBody>
      </p:sp>
      <p:pic>
        <p:nvPicPr>
          <p:cNvPr id="8"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6425" y="2451100"/>
            <a:ext cx="11239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Essential Questio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17663" y="2690813"/>
            <a:ext cx="34623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Placeholder 30"/>
          <p:cNvSpPr>
            <a:spLocks noGrp="1"/>
          </p:cNvSpPr>
          <p:nvPr>
            <p:ph type="body" sz="quarter" idx="16"/>
          </p:nvPr>
        </p:nvSpPr>
        <p:spPr>
          <a:xfrm>
            <a:off x="539749" y="3452862"/>
            <a:ext cx="8090754" cy="555099"/>
          </a:xfrm>
          <a:prstGeom prst="rect">
            <a:avLst/>
          </a:prstGeom>
          <a:ln>
            <a:noFill/>
          </a:ln>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2000" b="0" i="0" kern="1200" spc="0" smtClean="0">
                <a:ln>
                  <a:noFill/>
                </a:ln>
                <a:solidFill>
                  <a:schemeClr val="tx1"/>
                </a:solidFill>
                <a:latin typeface="Verdana"/>
                <a:cs typeface="Verdana"/>
              </a:defRPr>
            </a:lvl1pPr>
            <a:lvl2pPr>
              <a:defRPr lang="en-US" smtClean="0"/>
            </a:lvl2pPr>
            <a:lvl3pPr>
              <a:defRPr lang="en-US" smtClean="0"/>
            </a:lvl3pPr>
            <a:lvl4pPr>
              <a:defRPr lang="en-US" smtClean="0"/>
            </a:lvl4pPr>
            <a:lvl5pPr>
              <a:defRPr lang="en-US"/>
            </a:lvl5pPr>
          </a:lstStyle>
          <a:p>
            <a:pPr lvl="0"/>
            <a:r>
              <a:rPr lang="en-US" dirty="0" smtClean="0"/>
              <a:t>Click to edit Master text styles</a:t>
            </a:r>
          </a:p>
        </p:txBody>
      </p:sp>
      <p:sp>
        <p:nvSpPr>
          <p:cNvPr id="2" name="Title 1"/>
          <p:cNvSpPr>
            <a:spLocks noGrp="1"/>
          </p:cNvSpPr>
          <p:nvPr>
            <p:ph type="ctrTitle"/>
          </p:nvPr>
        </p:nvSpPr>
        <p:spPr>
          <a:xfrm>
            <a:off x="1989729" y="1254920"/>
            <a:ext cx="6640774" cy="889962"/>
          </a:xfrm>
          <a:prstGeom prst="rect">
            <a:avLst/>
          </a:prstGeom>
        </p:spPr>
        <p:txBody>
          <a:bodyPr/>
          <a:lstStyle>
            <a:lvl1pPr algn="l">
              <a:lnSpc>
                <a:spcPct val="90000"/>
              </a:lnSpc>
              <a:defRPr sz="3600" kern="1200" spc="0">
                <a:solidFill>
                  <a:schemeClr val="tx1"/>
                </a:solidFill>
                <a:latin typeface="Arial Black"/>
                <a:cs typeface="Arial Black"/>
              </a:defRPr>
            </a:lvl1pPr>
          </a:lstStyle>
          <a:p>
            <a:r>
              <a:rPr lang="en-US" smtClean="0"/>
              <a:t>Click to edit Master title style</a:t>
            </a:r>
            <a:endParaRPr lang="en-US" dirty="0"/>
          </a:p>
        </p:txBody>
      </p:sp>
      <p:sp>
        <p:nvSpPr>
          <p:cNvPr id="31" name="Text Placeholder 30"/>
          <p:cNvSpPr>
            <a:spLocks noGrp="1"/>
          </p:cNvSpPr>
          <p:nvPr>
            <p:ph type="body" sz="quarter" idx="14"/>
          </p:nvPr>
        </p:nvSpPr>
        <p:spPr>
          <a:xfrm>
            <a:off x="539750" y="905520"/>
            <a:ext cx="2199163" cy="938329"/>
          </a:xfrm>
          <a:prstGeom prst="rect">
            <a:avLst/>
          </a:prstGeom>
        </p:spPr>
        <p:txBody>
          <a:bodyPr vert="horz"/>
          <a:lstStyle>
            <a:lvl1pPr marL="342900" indent="-342900">
              <a:buNone/>
              <a:defRPr lang="en-US" sz="6000" b="1" i="0" kern="1200" spc="0" smtClean="0">
                <a:solidFill>
                  <a:srgbClr val="005294"/>
                </a:solidFill>
                <a:latin typeface="Arial Black"/>
                <a:cs typeface="Arial Black"/>
              </a:defRPr>
            </a:lvl1pPr>
            <a:lvl2pPr>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52" name="Text Placeholder 49"/>
          <p:cNvSpPr>
            <a:spLocks noGrp="1"/>
          </p:cNvSpPr>
          <p:nvPr>
            <p:ph type="body" sz="quarter" idx="20"/>
          </p:nvPr>
        </p:nvSpPr>
        <p:spPr>
          <a:xfrm>
            <a:off x="2378781" y="3935467"/>
            <a:ext cx="5737049" cy="2269441"/>
          </a:xfrm>
          <a:prstGeom prst="rect">
            <a:avLst/>
          </a:prstGeom>
        </p:spPr>
        <p:txBody>
          <a:bodyPr vert="horz"/>
          <a:lstStyle>
            <a:lvl1pPr marL="0" indent="0">
              <a:buNone/>
              <a:defRPr sz="2000" b="1" i="0">
                <a:latin typeface="Verdana"/>
                <a:cs typeface="Verdana"/>
              </a:defRPr>
            </a:lvl1pPr>
            <a:lvl2pPr marL="341313" indent="-341313">
              <a:buFont typeface="Arial"/>
              <a:buChar char="•"/>
              <a:tabLst/>
              <a:defRPr sz="2000" b="1" i="0">
                <a:latin typeface="Verdana"/>
                <a:cs typeface="Verdana"/>
              </a:defRPr>
            </a:lvl2pPr>
            <a:lvl3pPr marL="341313" indent="-341313">
              <a:tabLst/>
              <a:defRPr sz="2000" b="1" i="0">
                <a:latin typeface="Verdana"/>
                <a:cs typeface="Verdana"/>
              </a:defRPr>
            </a:lvl3pPr>
            <a:lvl4pPr marL="341313" indent="-341313">
              <a:buFont typeface="Arial"/>
              <a:buChar char="•"/>
              <a:tabLst/>
              <a:defRPr sz="2000" b="1" i="0">
                <a:latin typeface="Verdana"/>
                <a:cs typeface="Verdana"/>
              </a:defRPr>
            </a:lvl4pPr>
            <a:lvl5pPr marL="341313" indent="-341313">
              <a:buFont typeface="Arial"/>
              <a:buChar char="•"/>
              <a:tabLst/>
              <a:defRPr sz="2000" b="1" i="0">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21"/>
          </p:nvPr>
        </p:nvSpPr>
        <p:spPr/>
        <p:txBody>
          <a:bodyPr/>
          <a:lstStyle>
            <a:lvl1pPr>
              <a:defRPr/>
            </a:lvl1pPr>
          </a:lstStyle>
          <a:p>
            <a:fld id="{8500628E-B8DE-4EB3-8B45-82B6BAB3E4AC}" type="datetimeFigureOut">
              <a:rPr lang="en-US" altLang="en-US"/>
              <a:pPr/>
              <a:t>5/30/2017</a:t>
            </a:fld>
            <a:endParaRPr lang="en-US" altLang="en-US"/>
          </a:p>
        </p:txBody>
      </p:sp>
      <p:sp>
        <p:nvSpPr>
          <p:cNvPr id="11" name="Footer Placeholder 4"/>
          <p:cNvSpPr>
            <a:spLocks noGrp="1"/>
          </p:cNvSpPr>
          <p:nvPr>
            <p:ph type="ftr" sz="quarter" idx="22"/>
          </p:nvPr>
        </p:nvSpPr>
        <p:spPr/>
        <p:txBody>
          <a:bodyPr/>
          <a:lstStyle>
            <a:lvl1pPr>
              <a:defRPr/>
            </a:lvl1pPr>
          </a:lstStyle>
          <a:p>
            <a:pPr>
              <a:defRPr/>
            </a:pPr>
            <a:endParaRPr lang="en-US"/>
          </a:p>
        </p:txBody>
      </p:sp>
    </p:spTree>
    <p:extLst>
      <p:ext uri="{BB962C8B-B14F-4D97-AF65-F5344CB8AC3E}">
        <p14:creationId xmlns:p14="http://schemas.microsoft.com/office/powerpoint/2010/main" val="146798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 For Lesson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788" y="774700"/>
            <a:ext cx="10731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3238" y="2598738"/>
            <a:ext cx="1358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3238" y="4779963"/>
            <a:ext cx="1358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p:nvPr>
        </p:nvSpPr>
        <p:spPr>
          <a:xfrm>
            <a:off x="1409267" y="860893"/>
            <a:ext cx="4036518" cy="1143000"/>
          </a:xfrm>
          <a:prstGeom prst="rect">
            <a:avLst/>
          </a:prstGeom>
          <a:ln>
            <a:noFill/>
          </a:ln>
        </p:spPr>
        <p:txBody>
          <a:bodyPr vert="horz"/>
          <a:lstStyle>
            <a:lvl1pPr algn="l">
              <a:lnSpc>
                <a:spcPct val="100000"/>
              </a:lnSpc>
              <a:defRPr lang="en-US" sz="2400" b="1" i="0" spc="0">
                <a:ln>
                  <a:noFill/>
                </a:ln>
                <a:latin typeface="Arial Black"/>
                <a:ea typeface="+mn-ea"/>
                <a:cs typeface="Arial Black"/>
              </a:defRPr>
            </a:lvl1pPr>
          </a:lstStyle>
          <a:p>
            <a:pPr lvl="0"/>
            <a:r>
              <a:rPr lang="en-US" dirty="0" smtClean="0"/>
              <a:t>Click to edit Master title style</a:t>
            </a:r>
            <a:endParaRPr lang="en-US" dirty="0"/>
          </a:p>
        </p:txBody>
      </p:sp>
      <p:sp>
        <p:nvSpPr>
          <p:cNvPr id="27" name="Text Placeholder 26"/>
          <p:cNvSpPr>
            <a:spLocks noGrp="1"/>
          </p:cNvSpPr>
          <p:nvPr>
            <p:ph type="body" sz="quarter" idx="13"/>
          </p:nvPr>
        </p:nvSpPr>
        <p:spPr>
          <a:xfrm>
            <a:off x="553551" y="1798010"/>
            <a:ext cx="3596707" cy="491996"/>
          </a:xfrm>
          <a:prstGeom prst="rect">
            <a:avLst/>
          </a:prstGeom>
        </p:spPr>
        <p:txBody>
          <a:bodyPr vert="horz"/>
          <a:lstStyle>
            <a:lvl1pPr marL="0" indent="0">
              <a:buNone/>
              <a:defRPr sz="2000" b="0" i="0">
                <a:latin typeface="Arial Narrow"/>
                <a:cs typeface="Arial Narrow"/>
              </a:defRPr>
            </a:lvl1pPr>
          </a:lstStyle>
          <a:p>
            <a:pPr lvl="0"/>
            <a:r>
              <a:rPr lang="en-US" dirty="0" smtClean="0"/>
              <a:t>Click to edit Master text styles</a:t>
            </a:r>
          </a:p>
        </p:txBody>
      </p:sp>
      <p:sp>
        <p:nvSpPr>
          <p:cNvPr id="29" name="Text Placeholder 26"/>
          <p:cNvSpPr>
            <a:spLocks noGrp="1"/>
          </p:cNvSpPr>
          <p:nvPr>
            <p:ph type="body" sz="quarter" idx="14"/>
          </p:nvPr>
        </p:nvSpPr>
        <p:spPr>
          <a:xfrm>
            <a:off x="1895644" y="2782502"/>
            <a:ext cx="4124156" cy="491996"/>
          </a:xfrm>
          <a:prstGeom prst="rect">
            <a:avLst/>
          </a:prstGeom>
        </p:spPr>
        <p:txBody>
          <a:bodyPr vert="horz"/>
          <a:lstStyle>
            <a:lvl1pPr marL="0" indent="0">
              <a:buNone/>
              <a:defRPr sz="2200" b="1" i="0">
                <a:latin typeface="Arial Narrow"/>
                <a:cs typeface="Arial Narrow"/>
              </a:defRPr>
            </a:lvl1pPr>
          </a:lstStyle>
          <a:p>
            <a:pPr lvl="0"/>
            <a:r>
              <a:rPr lang="en-US" dirty="0" smtClean="0"/>
              <a:t>Click to edit Master text styles</a:t>
            </a:r>
          </a:p>
        </p:txBody>
      </p:sp>
      <p:sp>
        <p:nvSpPr>
          <p:cNvPr id="30" name="Text Placeholder 26"/>
          <p:cNvSpPr>
            <a:spLocks noGrp="1"/>
          </p:cNvSpPr>
          <p:nvPr>
            <p:ph type="body" sz="quarter" idx="15"/>
          </p:nvPr>
        </p:nvSpPr>
        <p:spPr>
          <a:xfrm>
            <a:off x="553551" y="3285252"/>
            <a:ext cx="5054032" cy="1476093"/>
          </a:xfrm>
          <a:prstGeom prst="rect">
            <a:avLst/>
          </a:prstGeom>
        </p:spPr>
        <p:txBody>
          <a:bodyPr vert="horz"/>
          <a:lstStyle>
            <a:lvl1pPr marL="0" indent="0">
              <a:lnSpc>
                <a:spcPct val="70000"/>
              </a:lnSpc>
              <a:buNone/>
              <a:defRPr sz="2000" b="0" i="0" kern="1200">
                <a:latin typeface="Arial Narrow"/>
                <a:cs typeface="Arial Narrow"/>
              </a:defRPr>
            </a:lvl1pPr>
          </a:lstStyle>
          <a:p>
            <a:pPr lvl="0"/>
            <a:r>
              <a:rPr lang="en-US" dirty="0" smtClean="0"/>
              <a:t>Click to edit Master text styles</a:t>
            </a:r>
          </a:p>
        </p:txBody>
      </p:sp>
      <p:sp>
        <p:nvSpPr>
          <p:cNvPr id="32" name="Text Placeholder 26"/>
          <p:cNvSpPr>
            <a:spLocks noGrp="1"/>
          </p:cNvSpPr>
          <p:nvPr>
            <p:ph type="body" sz="quarter" idx="16"/>
          </p:nvPr>
        </p:nvSpPr>
        <p:spPr>
          <a:xfrm>
            <a:off x="557787" y="4447116"/>
            <a:ext cx="4896464" cy="491996"/>
          </a:xfrm>
          <a:prstGeom prst="rect">
            <a:avLst/>
          </a:prstGeom>
        </p:spPr>
        <p:txBody>
          <a:bodyPr vert="horz"/>
          <a:lstStyle>
            <a:lvl1pPr marL="0" indent="0">
              <a:buNone/>
              <a:defRPr lang="en-US" sz="2200" b="1" i="0" kern="1200" dirty="0" smtClean="0">
                <a:solidFill>
                  <a:schemeClr val="tx1"/>
                </a:solidFill>
                <a:latin typeface="Arial Narrow"/>
                <a:ea typeface="+mn-ea"/>
                <a:cs typeface="Arial Narrow"/>
              </a:defRPr>
            </a:lvl1pPr>
          </a:lstStyle>
          <a:p>
            <a:pPr lvl="0"/>
            <a:r>
              <a:rPr lang="en-US" dirty="0" smtClean="0"/>
              <a:t>Click to edit Master text styles</a:t>
            </a:r>
          </a:p>
        </p:txBody>
      </p:sp>
      <p:sp>
        <p:nvSpPr>
          <p:cNvPr id="34" name="Text Placeholder 26"/>
          <p:cNvSpPr>
            <a:spLocks noGrp="1"/>
          </p:cNvSpPr>
          <p:nvPr>
            <p:ph type="body" sz="quarter" idx="17"/>
          </p:nvPr>
        </p:nvSpPr>
        <p:spPr>
          <a:xfrm>
            <a:off x="1895644" y="4962619"/>
            <a:ext cx="4435541" cy="491996"/>
          </a:xfrm>
          <a:prstGeom prst="rect">
            <a:avLst/>
          </a:prstGeom>
        </p:spPr>
        <p:txBody>
          <a:bodyPr vert="horz"/>
          <a:lstStyle>
            <a:lvl1pPr marL="0" indent="0">
              <a:buNone/>
              <a:defRPr lang="en-US" sz="2000" b="1" i="0" kern="1200" dirty="0" smtClean="0">
                <a:solidFill>
                  <a:schemeClr val="tx1"/>
                </a:solidFill>
                <a:latin typeface="Arial Narrow"/>
                <a:ea typeface="+mn-ea"/>
                <a:cs typeface="Arial Narrow"/>
              </a:defRPr>
            </a:lvl1pPr>
          </a:lstStyle>
          <a:p>
            <a:pPr lvl="0"/>
            <a:r>
              <a:rPr lang="en-US" dirty="0" smtClean="0"/>
              <a:t>Click to edit Master text styles</a:t>
            </a:r>
          </a:p>
        </p:txBody>
      </p:sp>
      <p:sp>
        <p:nvSpPr>
          <p:cNvPr id="36" name="Text Placeholder 26"/>
          <p:cNvSpPr>
            <a:spLocks noGrp="1"/>
          </p:cNvSpPr>
          <p:nvPr>
            <p:ph type="body" sz="quarter" idx="18"/>
          </p:nvPr>
        </p:nvSpPr>
        <p:spPr>
          <a:xfrm>
            <a:off x="553551" y="5485349"/>
            <a:ext cx="5054032" cy="976692"/>
          </a:xfrm>
          <a:prstGeom prst="rect">
            <a:avLst/>
          </a:prstGeom>
        </p:spPr>
        <p:txBody>
          <a:bodyPr vert="horz"/>
          <a:lstStyle>
            <a:lvl1pPr marL="0" indent="0">
              <a:lnSpc>
                <a:spcPct val="70000"/>
              </a:lnSpc>
              <a:buNone/>
              <a:defRPr lang="en-US" sz="2000" b="0" i="0" kern="1200" dirty="0" smtClean="0">
                <a:solidFill>
                  <a:schemeClr val="tx1"/>
                </a:solidFill>
                <a:latin typeface="Arial Narrow"/>
                <a:ea typeface="+mn-ea"/>
                <a:cs typeface="Arial Narrow"/>
              </a:defRPr>
            </a:lvl1pPr>
          </a:lstStyle>
          <a:p>
            <a:pPr lvl="0"/>
            <a:r>
              <a:rPr lang="en-US" dirty="0" smtClean="0"/>
              <a:t>Click to edit Master text styles</a:t>
            </a:r>
          </a:p>
        </p:txBody>
      </p:sp>
      <p:sp>
        <p:nvSpPr>
          <p:cNvPr id="12" name="Date Placeholder 3"/>
          <p:cNvSpPr>
            <a:spLocks noGrp="1"/>
          </p:cNvSpPr>
          <p:nvPr>
            <p:ph type="dt" sz="half" idx="19"/>
          </p:nvPr>
        </p:nvSpPr>
        <p:spPr/>
        <p:txBody>
          <a:bodyPr/>
          <a:lstStyle>
            <a:lvl1pPr>
              <a:defRPr/>
            </a:lvl1pPr>
          </a:lstStyle>
          <a:p>
            <a:fld id="{4CDEC662-D8BF-4A78-857C-A795C0EB19ED}" type="datetimeFigureOut">
              <a:rPr lang="en-US" altLang="en-US"/>
              <a:pPr/>
              <a:t>5/30/2017</a:t>
            </a:fld>
            <a:endParaRPr lang="en-US" altLang="en-US"/>
          </a:p>
        </p:txBody>
      </p:sp>
      <p:sp>
        <p:nvSpPr>
          <p:cNvPr id="13" name="Footer Placeholder 4"/>
          <p:cNvSpPr>
            <a:spLocks noGrp="1"/>
          </p:cNvSpPr>
          <p:nvPr>
            <p:ph type="ftr" sz="quarter" idx="20"/>
          </p:nvPr>
        </p:nvSpPr>
        <p:spPr/>
        <p:txBody>
          <a:bodyPr/>
          <a:lstStyle>
            <a:lvl1pPr>
              <a:defRPr/>
            </a:lvl1pPr>
          </a:lstStyle>
          <a:p>
            <a:pPr>
              <a:defRPr/>
            </a:pPr>
            <a:endParaRPr lang="en-US"/>
          </a:p>
        </p:txBody>
      </p:sp>
    </p:spTree>
    <p:extLst>
      <p:ext uri="{BB962C8B-B14F-4D97-AF65-F5344CB8AC3E}">
        <p14:creationId xmlns:p14="http://schemas.microsoft.com/office/powerpoint/2010/main" val="794796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KS For Lessons">
    <p:spTree>
      <p:nvGrpSpPr>
        <p:cNvPr id="1" name=""/>
        <p:cNvGrpSpPr/>
        <p:nvPr/>
      </p:nvGrpSpPr>
      <p:grpSpPr>
        <a:xfrm>
          <a:off x="0" y="0"/>
          <a:ext cx="0" cy="0"/>
          <a:chOff x="0" y="0"/>
          <a:chExt cx="0" cy="0"/>
        </a:xfrm>
      </p:grpSpPr>
      <p:pic>
        <p:nvPicPr>
          <p:cNvPr id="11"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788" y="774700"/>
            <a:ext cx="10731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3238" y="2085975"/>
            <a:ext cx="13589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3238" y="3330575"/>
            <a:ext cx="13589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9425" y="5162550"/>
            <a:ext cx="1358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p:nvPr>
        </p:nvSpPr>
        <p:spPr>
          <a:xfrm>
            <a:off x="1409267" y="860893"/>
            <a:ext cx="4261517" cy="1143000"/>
          </a:xfrm>
          <a:prstGeom prst="rect">
            <a:avLst/>
          </a:prstGeom>
          <a:ln>
            <a:noFill/>
          </a:ln>
        </p:spPr>
        <p:txBody>
          <a:bodyPr vert="horz"/>
          <a:lstStyle>
            <a:lvl1pPr algn="l">
              <a:lnSpc>
                <a:spcPct val="100000"/>
              </a:lnSpc>
              <a:defRPr lang="en-US" sz="2400" b="1" i="0" spc="0">
                <a:ln>
                  <a:noFill/>
                </a:ln>
                <a:latin typeface="Arial Black"/>
                <a:ea typeface="+mn-ea"/>
                <a:cs typeface="Arial Black"/>
              </a:defRPr>
            </a:lvl1pPr>
          </a:lstStyle>
          <a:p>
            <a:pPr lvl="0"/>
            <a:r>
              <a:rPr lang="en-US" dirty="0" smtClean="0"/>
              <a:t>Click to edit Master title style</a:t>
            </a:r>
            <a:endParaRPr lang="en-US" dirty="0"/>
          </a:p>
        </p:txBody>
      </p:sp>
      <p:sp>
        <p:nvSpPr>
          <p:cNvPr id="27" name="Text Placeholder 26"/>
          <p:cNvSpPr>
            <a:spLocks noGrp="1"/>
          </p:cNvSpPr>
          <p:nvPr>
            <p:ph type="body" sz="quarter" idx="13"/>
          </p:nvPr>
        </p:nvSpPr>
        <p:spPr>
          <a:xfrm>
            <a:off x="553551" y="1742310"/>
            <a:ext cx="3596707" cy="491996"/>
          </a:xfrm>
          <a:prstGeom prst="rect">
            <a:avLst/>
          </a:prstGeom>
        </p:spPr>
        <p:txBody>
          <a:bodyPr vert="horz"/>
          <a:lstStyle>
            <a:lvl1pPr marL="0" indent="0">
              <a:buNone/>
              <a:defRPr sz="2000" b="0" i="0">
                <a:latin typeface="Arial Narrow"/>
                <a:cs typeface="Arial Narrow"/>
              </a:defRPr>
            </a:lvl1pPr>
          </a:lstStyle>
          <a:p>
            <a:pPr lvl="0"/>
            <a:r>
              <a:rPr lang="en-US" dirty="0" smtClean="0"/>
              <a:t>Click to edit Master text styles</a:t>
            </a:r>
          </a:p>
        </p:txBody>
      </p:sp>
      <p:sp>
        <p:nvSpPr>
          <p:cNvPr id="29" name="Text Placeholder 26"/>
          <p:cNvSpPr>
            <a:spLocks noGrp="1"/>
          </p:cNvSpPr>
          <p:nvPr>
            <p:ph type="body" sz="quarter" idx="14"/>
          </p:nvPr>
        </p:nvSpPr>
        <p:spPr>
          <a:xfrm>
            <a:off x="1895644" y="2270062"/>
            <a:ext cx="4124156" cy="491996"/>
          </a:xfrm>
          <a:prstGeom prst="rect">
            <a:avLst/>
          </a:prstGeom>
        </p:spPr>
        <p:txBody>
          <a:bodyPr vert="horz"/>
          <a:lstStyle>
            <a:lvl1pPr marL="0" indent="0">
              <a:buNone/>
              <a:defRPr sz="2200" b="1" i="0">
                <a:latin typeface="Arial Narrow"/>
                <a:cs typeface="Arial Narrow"/>
              </a:defRPr>
            </a:lvl1pPr>
          </a:lstStyle>
          <a:p>
            <a:pPr lvl="0"/>
            <a:r>
              <a:rPr lang="en-US" dirty="0" smtClean="0"/>
              <a:t>Click to edit Master text styles</a:t>
            </a:r>
          </a:p>
        </p:txBody>
      </p:sp>
      <p:sp>
        <p:nvSpPr>
          <p:cNvPr id="30" name="Text Placeholder 26"/>
          <p:cNvSpPr>
            <a:spLocks noGrp="1"/>
          </p:cNvSpPr>
          <p:nvPr>
            <p:ph type="body" sz="quarter" idx="15"/>
          </p:nvPr>
        </p:nvSpPr>
        <p:spPr>
          <a:xfrm>
            <a:off x="553551" y="2772812"/>
            <a:ext cx="7122618" cy="775027"/>
          </a:xfrm>
          <a:prstGeom prst="rect">
            <a:avLst/>
          </a:prstGeom>
        </p:spPr>
        <p:txBody>
          <a:bodyPr vert="horz"/>
          <a:lstStyle>
            <a:lvl1pPr marL="0" indent="0">
              <a:lnSpc>
                <a:spcPct val="70000"/>
              </a:lnSpc>
              <a:buNone/>
              <a:defRPr sz="2000" b="0" i="0" kern="1200">
                <a:latin typeface="Arial Narrow"/>
                <a:cs typeface="Arial Narrow"/>
              </a:defRPr>
            </a:lvl1pPr>
          </a:lstStyle>
          <a:p>
            <a:pPr lvl="0"/>
            <a:r>
              <a:rPr lang="en-US" dirty="0" smtClean="0"/>
              <a:t>Click to edit Master text styles</a:t>
            </a:r>
          </a:p>
        </p:txBody>
      </p:sp>
      <p:sp>
        <p:nvSpPr>
          <p:cNvPr id="34" name="Text Placeholder 26"/>
          <p:cNvSpPr>
            <a:spLocks noGrp="1"/>
          </p:cNvSpPr>
          <p:nvPr>
            <p:ph type="body" sz="quarter" idx="17"/>
          </p:nvPr>
        </p:nvSpPr>
        <p:spPr>
          <a:xfrm>
            <a:off x="1895644" y="3514419"/>
            <a:ext cx="4435541" cy="491996"/>
          </a:xfrm>
          <a:prstGeom prst="rect">
            <a:avLst/>
          </a:prstGeom>
        </p:spPr>
        <p:txBody>
          <a:bodyPr vert="horz"/>
          <a:lstStyle>
            <a:lvl1pPr marL="0" indent="0">
              <a:buNone/>
              <a:defRPr lang="en-US" sz="2200" b="1" i="0" kern="1200" dirty="0" smtClean="0">
                <a:solidFill>
                  <a:schemeClr val="tx1"/>
                </a:solidFill>
                <a:latin typeface="Arial Narrow"/>
                <a:ea typeface="+mn-ea"/>
                <a:cs typeface="Arial Narrow"/>
              </a:defRPr>
            </a:lvl1pPr>
          </a:lstStyle>
          <a:p>
            <a:pPr lvl="0"/>
            <a:r>
              <a:rPr lang="en-US" dirty="0" smtClean="0"/>
              <a:t>Click to edit Master text styles</a:t>
            </a:r>
          </a:p>
        </p:txBody>
      </p:sp>
      <p:sp>
        <p:nvSpPr>
          <p:cNvPr id="36" name="Text Placeholder 26"/>
          <p:cNvSpPr>
            <a:spLocks noGrp="1"/>
          </p:cNvSpPr>
          <p:nvPr>
            <p:ph type="body" sz="quarter" idx="18"/>
          </p:nvPr>
        </p:nvSpPr>
        <p:spPr>
          <a:xfrm>
            <a:off x="553551" y="4037149"/>
            <a:ext cx="7122618" cy="976692"/>
          </a:xfrm>
          <a:prstGeom prst="rect">
            <a:avLst/>
          </a:prstGeom>
        </p:spPr>
        <p:txBody>
          <a:bodyPr vert="horz"/>
          <a:lstStyle>
            <a:lvl1pPr marL="0" indent="0">
              <a:lnSpc>
                <a:spcPct val="70000"/>
              </a:lnSpc>
              <a:buNone/>
              <a:defRPr lang="en-US" sz="2000" b="0" i="0" kern="1200" dirty="0" smtClean="0">
                <a:solidFill>
                  <a:schemeClr val="tx1"/>
                </a:solidFill>
                <a:latin typeface="Arial Narrow"/>
                <a:ea typeface="+mn-ea"/>
                <a:cs typeface="Arial Narrow"/>
              </a:defRPr>
            </a:lvl1pPr>
          </a:lstStyle>
          <a:p>
            <a:pPr lvl="0"/>
            <a:r>
              <a:rPr lang="en-US" dirty="0" smtClean="0"/>
              <a:t>Click to edit Master text styles</a:t>
            </a:r>
          </a:p>
        </p:txBody>
      </p:sp>
      <p:sp>
        <p:nvSpPr>
          <p:cNvPr id="15" name="Text Placeholder 26"/>
          <p:cNvSpPr>
            <a:spLocks noGrp="1"/>
          </p:cNvSpPr>
          <p:nvPr>
            <p:ph type="body" sz="quarter" idx="19"/>
          </p:nvPr>
        </p:nvSpPr>
        <p:spPr>
          <a:xfrm>
            <a:off x="533731" y="4829771"/>
            <a:ext cx="6407129" cy="491996"/>
          </a:xfrm>
          <a:prstGeom prst="rect">
            <a:avLst/>
          </a:prstGeom>
        </p:spPr>
        <p:txBody>
          <a:bodyPr vert="horz"/>
          <a:lstStyle>
            <a:lvl1pPr marL="0" indent="0">
              <a:buNone/>
              <a:defRPr sz="2200" b="1" i="0">
                <a:latin typeface="Arial Narrow"/>
                <a:cs typeface="Arial Narrow"/>
              </a:defRPr>
            </a:lvl1pPr>
          </a:lstStyle>
          <a:p>
            <a:pPr lvl="0"/>
            <a:r>
              <a:rPr lang="en-US" dirty="0" smtClean="0"/>
              <a:t>Click to edit Master text styles</a:t>
            </a:r>
          </a:p>
        </p:txBody>
      </p:sp>
      <p:sp>
        <p:nvSpPr>
          <p:cNvPr id="16" name="Text Placeholder 26"/>
          <p:cNvSpPr>
            <a:spLocks noGrp="1"/>
          </p:cNvSpPr>
          <p:nvPr>
            <p:ph type="body" sz="quarter" idx="20"/>
          </p:nvPr>
        </p:nvSpPr>
        <p:spPr>
          <a:xfrm>
            <a:off x="1871589" y="5322994"/>
            <a:ext cx="4435541" cy="491996"/>
          </a:xfrm>
          <a:prstGeom prst="rect">
            <a:avLst/>
          </a:prstGeom>
        </p:spPr>
        <p:txBody>
          <a:bodyPr vert="horz"/>
          <a:lstStyle>
            <a:lvl1pPr marL="0" indent="0">
              <a:buNone/>
              <a:defRPr lang="en-US" sz="2200" b="1" i="0" kern="1200" dirty="0" smtClean="0">
                <a:solidFill>
                  <a:schemeClr val="tx1"/>
                </a:solidFill>
                <a:latin typeface="Arial Narrow"/>
                <a:ea typeface="+mn-ea"/>
                <a:cs typeface="Arial Narrow"/>
              </a:defRPr>
            </a:lvl1pPr>
          </a:lstStyle>
          <a:p>
            <a:pPr lvl="0"/>
            <a:r>
              <a:rPr lang="en-US" dirty="0" smtClean="0"/>
              <a:t>Click to edit Master text styles</a:t>
            </a:r>
          </a:p>
        </p:txBody>
      </p:sp>
      <p:sp>
        <p:nvSpPr>
          <p:cNvPr id="17" name="Text Placeholder 26"/>
          <p:cNvSpPr>
            <a:spLocks noGrp="1"/>
          </p:cNvSpPr>
          <p:nvPr>
            <p:ph type="body" sz="quarter" idx="21"/>
          </p:nvPr>
        </p:nvSpPr>
        <p:spPr>
          <a:xfrm>
            <a:off x="529495" y="5868004"/>
            <a:ext cx="7269225" cy="976692"/>
          </a:xfrm>
          <a:prstGeom prst="rect">
            <a:avLst/>
          </a:prstGeom>
        </p:spPr>
        <p:txBody>
          <a:bodyPr vert="horz"/>
          <a:lstStyle>
            <a:lvl1pPr marL="0" indent="0">
              <a:lnSpc>
                <a:spcPct val="70000"/>
              </a:lnSpc>
              <a:buNone/>
              <a:defRPr lang="en-US" sz="2000" b="0" i="0" kern="1200" dirty="0" smtClean="0">
                <a:solidFill>
                  <a:schemeClr val="tx1"/>
                </a:solidFill>
                <a:latin typeface="Arial Narrow"/>
                <a:ea typeface="+mn-ea"/>
                <a:cs typeface="Arial Narrow"/>
              </a:defRPr>
            </a:lvl1pPr>
          </a:lstStyle>
          <a:p>
            <a:pPr lvl="0"/>
            <a:r>
              <a:rPr lang="en-US" dirty="0" smtClean="0"/>
              <a:t>Click to edit Master text styles</a:t>
            </a:r>
          </a:p>
        </p:txBody>
      </p:sp>
      <p:sp>
        <p:nvSpPr>
          <p:cNvPr id="19" name="Date Placeholder 3"/>
          <p:cNvSpPr>
            <a:spLocks noGrp="1"/>
          </p:cNvSpPr>
          <p:nvPr>
            <p:ph type="dt" sz="half" idx="22"/>
          </p:nvPr>
        </p:nvSpPr>
        <p:spPr/>
        <p:txBody>
          <a:bodyPr/>
          <a:lstStyle>
            <a:lvl1pPr>
              <a:defRPr/>
            </a:lvl1pPr>
          </a:lstStyle>
          <a:p>
            <a:fld id="{5EFBE183-3929-4612-B116-2681CFEBE068}" type="datetimeFigureOut">
              <a:rPr lang="en-US" altLang="en-US"/>
              <a:pPr/>
              <a:t>5/30/2017</a:t>
            </a:fld>
            <a:endParaRPr lang="en-US" altLang="en-US"/>
          </a:p>
        </p:txBody>
      </p:sp>
      <p:sp>
        <p:nvSpPr>
          <p:cNvPr id="20" name="Footer Placeholder 4"/>
          <p:cNvSpPr>
            <a:spLocks noGrp="1"/>
          </p:cNvSpPr>
          <p:nvPr>
            <p:ph type="ftr" sz="quarter" idx="23"/>
          </p:nvPr>
        </p:nvSpPr>
        <p:spPr/>
        <p:txBody>
          <a:bodyPr/>
          <a:lstStyle>
            <a:lvl1pPr>
              <a:defRPr/>
            </a:lvl1pPr>
          </a:lstStyle>
          <a:p>
            <a:pPr>
              <a:defRPr/>
            </a:pPr>
            <a:endParaRPr lang="en-US"/>
          </a:p>
        </p:txBody>
      </p:sp>
    </p:spTree>
    <p:extLst>
      <p:ext uri="{BB962C8B-B14F-4D97-AF65-F5344CB8AC3E}">
        <p14:creationId xmlns:p14="http://schemas.microsoft.com/office/powerpoint/2010/main" val="151085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EKS For Lessons">
    <p:spTree>
      <p:nvGrpSpPr>
        <p:cNvPr id="1" name=""/>
        <p:cNvGrpSpPr/>
        <p:nvPr/>
      </p:nvGrpSpPr>
      <p:grpSpPr>
        <a:xfrm>
          <a:off x="0" y="0"/>
          <a:ext cx="0" cy="0"/>
          <a:chOff x="0" y="0"/>
          <a:chExt cx="0" cy="0"/>
        </a:xfrm>
      </p:grpSpPr>
      <p:pic>
        <p:nvPicPr>
          <p:cNvPr id="1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7675" y="595313"/>
            <a:ext cx="10731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9900" y="1974850"/>
            <a:ext cx="1358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9900" y="2952750"/>
            <a:ext cx="1358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5218113"/>
            <a:ext cx="1358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3956050"/>
            <a:ext cx="13589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p:nvPr>
        </p:nvSpPr>
        <p:spPr>
          <a:xfrm>
            <a:off x="1409267" y="682653"/>
            <a:ext cx="3849299" cy="1143000"/>
          </a:xfrm>
          <a:prstGeom prst="rect">
            <a:avLst/>
          </a:prstGeom>
          <a:ln>
            <a:noFill/>
          </a:ln>
        </p:spPr>
        <p:txBody>
          <a:bodyPr vert="horz"/>
          <a:lstStyle>
            <a:lvl1pPr algn="l">
              <a:lnSpc>
                <a:spcPct val="100000"/>
              </a:lnSpc>
              <a:defRPr lang="en-US" sz="2400" b="1" i="0" spc="0">
                <a:ln>
                  <a:noFill/>
                </a:ln>
                <a:latin typeface="Arial Black"/>
                <a:ea typeface="+mn-ea"/>
                <a:cs typeface="Arial Black"/>
              </a:defRPr>
            </a:lvl1pPr>
          </a:lstStyle>
          <a:p>
            <a:pPr lvl="0"/>
            <a:r>
              <a:rPr lang="en-US" dirty="0" smtClean="0"/>
              <a:t>Click to edit Master title style</a:t>
            </a:r>
            <a:endParaRPr lang="en-US" dirty="0"/>
          </a:p>
        </p:txBody>
      </p:sp>
      <p:sp>
        <p:nvSpPr>
          <p:cNvPr id="27" name="Text Placeholder 26"/>
          <p:cNvSpPr>
            <a:spLocks noGrp="1"/>
          </p:cNvSpPr>
          <p:nvPr>
            <p:ph type="body" sz="quarter" idx="13"/>
          </p:nvPr>
        </p:nvSpPr>
        <p:spPr>
          <a:xfrm>
            <a:off x="553551" y="1441530"/>
            <a:ext cx="3596707" cy="491996"/>
          </a:xfrm>
          <a:prstGeom prst="rect">
            <a:avLst/>
          </a:prstGeom>
        </p:spPr>
        <p:txBody>
          <a:bodyPr vert="horz"/>
          <a:lstStyle>
            <a:lvl1pPr marL="0" indent="0">
              <a:buNone/>
              <a:defRPr sz="2000" b="0" i="0">
                <a:latin typeface="Arial Narrow"/>
                <a:cs typeface="Arial Narrow"/>
              </a:defRPr>
            </a:lvl1pPr>
          </a:lstStyle>
          <a:p>
            <a:pPr lvl="0"/>
            <a:r>
              <a:rPr lang="en-US" dirty="0" smtClean="0"/>
              <a:t>Click to edit Master text styles</a:t>
            </a:r>
          </a:p>
        </p:txBody>
      </p:sp>
      <p:sp>
        <p:nvSpPr>
          <p:cNvPr id="29" name="Text Placeholder 26"/>
          <p:cNvSpPr>
            <a:spLocks noGrp="1"/>
          </p:cNvSpPr>
          <p:nvPr>
            <p:ph type="body" sz="quarter" idx="14"/>
          </p:nvPr>
        </p:nvSpPr>
        <p:spPr>
          <a:xfrm>
            <a:off x="1862221" y="2158662"/>
            <a:ext cx="4124156" cy="491996"/>
          </a:xfrm>
          <a:prstGeom prst="rect">
            <a:avLst/>
          </a:prstGeom>
        </p:spPr>
        <p:txBody>
          <a:bodyPr vert="horz"/>
          <a:lstStyle>
            <a:lvl1pPr marL="0" indent="0">
              <a:buNone/>
              <a:defRPr lang="en-US" sz="2200" b="1" i="0" kern="1200" dirty="0" smtClean="0">
                <a:solidFill>
                  <a:schemeClr val="tx1"/>
                </a:solidFill>
                <a:latin typeface="Arial Narrow"/>
                <a:ea typeface="+mn-ea"/>
                <a:cs typeface="Arial Narrow"/>
              </a:defRPr>
            </a:lvl1pPr>
          </a:lstStyle>
          <a:p>
            <a:pPr lvl="0"/>
            <a:r>
              <a:rPr lang="en-US" dirty="0" smtClean="0"/>
              <a:t>Click to edit Master text styles</a:t>
            </a:r>
          </a:p>
        </p:txBody>
      </p:sp>
      <p:sp>
        <p:nvSpPr>
          <p:cNvPr id="30" name="Text Placeholder 26"/>
          <p:cNvSpPr>
            <a:spLocks noGrp="1"/>
          </p:cNvSpPr>
          <p:nvPr>
            <p:ph type="body" sz="quarter" idx="15"/>
          </p:nvPr>
        </p:nvSpPr>
        <p:spPr>
          <a:xfrm>
            <a:off x="520128" y="2661412"/>
            <a:ext cx="7122618" cy="1476093"/>
          </a:xfrm>
          <a:prstGeom prst="rect">
            <a:avLst/>
          </a:prstGeom>
        </p:spPr>
        <p:txBody>
          <a:bodyPr vert="horz"/>
          <a:lstStyle>
            <a:lvl1pPr marL="0" indent="0">
              <a:lnSpc>
                <a:spcPct val="70000"/>
              </a:lnSpc>
              <a:buNone/>
              <a:defRPr sz="2000" b="0" i="0" kern="1200">
                <a:latin typeface="Arial Narrow"/>
                <a:cs typeface="Arial Narrow"/>
              </a:defRPr>
            </a:lvl1pPr>
          </a:lstStyle>
          <a:p>
            <a:pPr lvl="0"/>
            <a:r>
              <a:rPr lang="en-US" dirty="0" smtClean="0"/>
              <a:t>Click to edit Master text styles</a:t>
            </a:r>
          </a:p>
        </p:txBody>
      </p:sp>
      <p:sp>
        <p:nvSpPr>
          <p:cNvPr id="34" name="Text Placeholder 26"/>
          <p:cNvSpPr>
            <a:spLocks noGrp="1"/>
          </p:cNvSpPr>
          <p:nvPr>
            <p:ph type="body" sz="quarter" idx="17"/>
          </p:nvPr>
        </p:nvSpPr>
        <p:spPr>
          <a:xfrm>
            <a:off x="1862221" y="3124519"/>
            <a:ext cx="4435541" cy="491996"/>
          </a:xfrm>
          <a:prstGeom prst="rect">
            <a:avLst/>
          </a:prstGeom>
        </p:spPr>
        <p:txBody>
          <a:bodyPr vert="horz"/>
          <a:lstStyle>
            <a:lvl1pPr marL="0" indent="0">
              <a:buNone/>
              <a:defRPr lang="en-US" sz="2200" b="1" i="0" kern="1200" dirty="0" smtClean="0">
                <a:solidFill>
                  <a:schemeClr val="tx1"/>
                </a:solidFill>
                <a:latin typeface="Arial Narrow"/>
                <a:ea typeface="+mn-ea"/>
                <a:cs typeface="Arial Narrow"/>
              </a:defRPr>
            </a:lvl1pPr>
          </a:lstStyle>
          <a:p>
            <a:pPr lvl="0"/>
            <a:r>
              <a:rPr lang="en-US" dirty="0" smtClean="0"/>
              <a:t>Click to edit Master text styles</a:t>
            </a:r>
          </a:p>
        </p:txBody>
      </p:sp>
      <p:sp>
        <p:nvSpPr>
          <p:cNvPr id="36" name="Text Placeholder 26"/>
          <p:cNvSpPr>
            <a:spLocks noGrp="1"/>
          </p:cNvSpPr>
          <p:nvPr>
            <p:ph type="body" sz="quarter" idx="18"/>
          </p:nvPr>
        </p:nvSpPr>
        <p:spPr>
          <a:xfrm>
            <a:off x="520128" y="3658389"/>
            <a:ext cx="7122618" cy="976692"/>
          </a:xfrm>
          <a:prstGeom prst="rect">
            <a:avLst/>
          </a:prstGeom>
        </p:spPr>
        <p:txBody>
          <a:bodyPr vert="horz"/>
          <a:lstStyle>
            <a:lvl1pPr marL="0" indent="0">
              <a:lnSpc>
                <a:spcPct val="70000"/>
              </a:lnSpc>
              <a:buNone/>
              <a:defRPr sz="2000">
                <a:latin typeface="Arial Narrow"/>
                <a:cs typeface="Arial Narrow"/>
              </a:defRPr>
            </a:lvl1pPr>
          </a:lstStyle>
          <a:p>
            <a:pPr lvl="0"/>
            <a:r>
              <a:rPr lang="en-US" dirty="0" smtClean="0"/>
              <a:t>Click to edit Master text styles</a:t>
            </a:r>
          </a:p>
        </p:txBody>
      </p:sp>
      <p:sp>
        <p:nvSpPr>
          <p:cNvPr id="15" name="Text Placeholder 26"/>
          <p:cNvSpPr>
            <a:spLocks noGrp="1"/>
          </p:cNvSpPr>
          <p:nvPr>
            <p:ph type="body" sz="quarter" idx="19"/>
          </p:nvPr>
        </p:nvSpPr>
        <p:spPr>
          <a:xfrm>
            <a:off x="522591" y="4985731"/>
            <a:ext cx="4896464" cy="491996"/>
          </a:xfrm>
          <a:prstGeom prst="rect">
            <a:avLst/>
          </a:prstGeom>
        </p:spPr>
        <p:txBody>
          <a:bodyPr vert="horz"/>
          <a:lstStyle>
            <a:lvl1pPr marL="0" indent="0">
              <a:buNone/>
              <a:defRPr lang="en-US" sz="2200" b="1" i="0" kern="1200" dirty="0" smtClean="0">
                <a:solidFill>
                  <a:schemeClr val="tx1"/>
                </a:solidFill>
                <a:latin typeface="Arial Narrow"/>
                <a:ea typeface="+mn-ea"/>
                <a:cs typeface="Arial Narrow"/>
              </a:defRPr>
            </a:lvl1pPr>
          </a:lstStyle>
          <a:p>
            <a:pPr lvl="0"/>
            <a:r>
              <a:rPr lang="en-US" dirty="0" smtClean="0"/>
              <a:t>Click to edit Master text styles</a:t>
            </a:r>
          </a:p>
        </p:txBody>
      </p:sp>
      <p:sp>
        <p:nvSpPr>
          <p:cNvPr id="16" name="Text Placeholder 26"/>
          <p:cNvSpPr>
            <a:spLocks noGrp="1"/>
          </p:cNvSpPr>
          <p:nvPr>
            <p:ph type="body" sz="quarter" idx="20"/>
          </p:nvPr>
        </p:nvSpPr>
        <p:spPr>
          <a:xfrm>
            <a:off x="1860448" y="5389834"/>
            <a:ext cx="4435541" cy="491996"/>
          </a:xfrm>
          <a:prstGeom prst="rect">
            <a:avLst/>
          </a:prstGeom>
        </p:spPr>
        <p:txBody>
          <a:bodyPr vert="horz"/>
          <a:lstStyle>
            <a:lvl1pPr marL="0" indent="0">
              <a:buNone/>
              <a:defRPr lang="en-US" sz="2200" b="1" i="0" kern="1200" dirty="0" smtClean="0">
                <a:solidFill>
                  <a:schemeClr val="tx1"/>
                </a:solidFill>
                <a:latin typeface="Arial Narrow"/>
                <a:ea typeface="+mn-ea"/>
                <a:cs typeface="Arial Narrow"/>
              </a:defRPr>
            </a:lvl1pPr>
          </a:lstStyle>
          <a:p>
            <a:pPr lvl="0"/>
            <a:r>
              <a:rPr lang="en-US" dirty="0" smtClean="0"/>
              <a:t>Click to edit Master text styles</a:t>
            </a:r>
          </a:p>
        </p:txBody>
      </p:sp>
      <p:sp>
        <p:nvSpPr>
          <p:cNvPr id="17" name="Text Placeholder 26"/>
          <p:cNvSpPr>
            <a:spLocks noGrp="1"/>
          </p:cNvSpPr>
          <p:nvPr>
            <p:ph type="body" sz="quarter" idx="21"/>
          </p:nvPr>
        </p:nvSpPr>
        <p:spPr>
          <a:xfrm>
            <a:off x="518354" y="5923704"/>
            <a:ext cx="7269225" cy="976692"/>
          </a:xfrm>
          <a:prstGeom prst="rect">
            <a:avLst/>
          </a:prstGeom>
        </p:spPr>
        <p:txBody>
          <a:bodyPr vert="horz"/>
          <a:lstStyle>
            <a:lvl1pPr marL="0" indent="0">
              <a:lnSpc>
                <a:spcPct val="70000"/>
              </a:lnSpc>
              <a:buNone/>
              <a:defRPr lang="en-US" sz="2000" b="0" i="0" kern="1200" dirty="0" smtClean="0">
                <a:solidFill>
                  <a:schemeClr val="tx1"/>
                </a:solidFill>
                <a:latin typeface="Arial Narrow"/>
                <a:ea typeface="+mn-ea"/>
                <a:cs typeface="Arial Narrow"/>
              </a:defRPr>
            </a:lvl1pPr>
          </a:lstStyle>
          <a:p>
            <a:pPr lvl="0"/>
            <a:r>
              <a:rPr lang="en-US" dirty="0" smtClean="0"/>
              <a:t>Click to edit Master text styles</a:t>
            </a:r>
          </a:p>
        </p:txBody>
      </p:sp>
      <p:sp>
        <p:nvSpPr>
          <p:cNvPr id="20" name="Text Placeholder 26"/>
          <p:cNvSpPr>
            <a:spLocks noGrp="1"/>
          </p:cNvSpPr>
          <p:nvPr>
            <p:ph type="body" sz="quarter" idx="22"/>
          </p:nvPr>
        </p:nvSpPr>
        <p:spPr>
          <a:xfrm>
            <a:off x="1860447" y="4139906"/>
            <a:ext cx="4435541" cy="491996"/>
          </a:xfrm>
          <a:prstGeom prst="rect">
            <a:avLst/>
          </a:prstGeom>
        </p:spPr>
        <p:txBody>
          <a:bodyPr vert="horz"/>
          <a:lstStyle>
            <a:lvl1pPr marL="0" indent="0">
              <a:buNone/>
              <a:defRPr lang="en-US" sz="2200" b="1" i="0" kern="1200" dirty="0" smtClean="0">
                <a:solidFill>
                  <a:schemeClr val="tx1"/>
                </a:solidFill>
                <a:latin typeface="Arial Narrow"/>
                <a:ea typeface="+mn-ea"/>
                <a:cs typeface="Arial Narrow"/>
              </a:defRPr>
            </a:lvl1pPr>
          </a:lstStyle>
          <a:p>
            <a:pPr lvl="0"/>
            <a:r>
              <a:rPr lang="en-US" dirty="0" smtClean="0"/>
              <a:t>Click to edit Master text styles</a:t>
            </a:r>
          </a:p>
        </p:txBody>
      </p:sp>
      <p:sp>
        <p:nvSpPr>
          <p:cNvPr id="21" name="Text Placeholder 26"/>
          <p:cNvSpPr>
            <a:spLocks noGrp="1"/>
          </p:cNvSpPr>
          <p:nvPr>
            <p:ph type="body" sz="quarter" idx="23"/>
          </p:nvPr>
        </p:nvSpPr>
        <p:spPr>
          <a:xfrm>
            <a:off x="518354" y="4662636"/>
            <a:ext cx="7122618" cy="555186"/>
          </a:xfrm>
          <a:prstGeom prst="rect">
            <a:avLst/>
          </a:prstGeom>
        </p:spPr>
        <p:txBody>
          <a:bodyPr vert="horz"/>
          <a:lstStyle>
            <a:lvl1pPr marL="0" indent="0">
              <a:lnSpc>
                <a:spcPct val="70000"/>
              </a:lnSpc>
              <a:buNone/>
              <a:defRPr sz="2000" b="0" i="0">
                <a:latin typeface="Arial Narrow"/>
                <a:cs typeface="Arial Narrow"/>
              </a:defRPr>
            </a:lvl1pPr>
          </a:lstStyle>
          <a:p>
            <a:pPr lvl="0"/>
            <a:r>
              <a:rPr lang="en-US" dirty="0" smtClean="0"/>
              <a:t>Click to edit Master text styles</a:t>
            </a:r>
          </a:p>
        </p:txBody>
      </p:sp>
      <p:sp>
        <p:nvSpPr>
          <p:cNvPr id="24" name="Date Placeholder 3"/>
          <p:cNvSpPr>
            <a:spLocks noGrp="1"/>
          </p:cNvSpPr>
          <p:nvPr>
            <p:ph type="dt" sz="half" idx="24"/>
          </p:nvPr>
        </p:nvSpPr>
        <p:spPr/>
        <p:txBody>
          <a:bodyPr/>
          <a:lstStyle>
            <a:lvl1pPr>
              <a:defRPr/>
            </a:lvl1pPr>
          </a:lstStyle>
          <a:p>
            <a:fld id="{CFFA7031-1534-42BD-A954-F39DF1F0A557}" type="datetimeFigureOut">
              <a:rPr lang="en-US" altLang="en-US"/>
              <a:pPr/>
              <a:t>5/30/2017</a:t>
            </a:fld>
            <a:endParaRPr lang="en-US" altLang="en-US"/>
          </a:p>
        </p:txBody>
      </p:sp>
      <p:sp>
        <p:nvSpPr>
          <p:cNvPr id="25" name="Footer Placeholder 4"/>
          <p:cNvSpPr>
            <a:spLocks noGrp="1"/>
          </p:cNvSpPr>
          <p:nvPr>
            <p:ph type="ftr" sz="quarter" idx="25"/>
          </p:nvPr>
        </p:nvSpPr>
        <p:spPr/>
        <p:txBody>
          <a:bodyPr/>
          <a:lstStyle>
            <a:lvl1pPr>
              <a:defRPr/>
            </a:lvl1pPr>
          </a:lstStyle>
          <a:p>
            <a:pPr>
              <a:defRPr/>
            </a:pPr>
            <a:endParaRPr lang="en-US"/>
          </a:p>
        </p:txBody>
      </p:sp>
    </p:spTree>
    <p:extLst>
      <p:ext uri="{BB962C8B-B14F-4D97-AF65-F5344CB8AC3E}">
        <p14:creationId xmlns:p14="http://schemas.microsoft.com/office/powerpoint/2010/main" val="308369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ditional Example Slides">
    <p:spTree>
      <p:nvGrpSpPr>
        <p:cNvPr id="1" name=""/>
        <p:cNvGrpSpPr/>
        <p:nvPr/>
      </p:nvGrpSpPr>
      <p:grpSpPr>
        <a:xfrm>
          <a:off x="0" y="0"/>
          <a:ext cx="0" cy="0"/>
          <a:chOff x="0" y="0"/>
          <a:chExt cx="0" cy="0"/>
        </a:xfrm>
      </p:grpSpPr>
      <p:sp>
        <p:nvSpPr>
          <p:cNvPr id="11" name="Title 10"/>
          <p:cNvSpPr>
            <a:spLocks noGrp="1"/>
          </p:cNvSpPr>
          <p:nvPr>
            <p:ph type="title"/>
          </p:nvPr>
        </p:nvSpPr>
        <p:spPr>
          <a:xfrm>
            <a:off x="535187" y="1084345"/>
            <a:ext cx="8229600" cy="671439"/>
          </a:xfrm>
          <a:prstGeom prst="rect">
            <a:avLst/>
          </a:prstGeom>
        </p:spPr>
        <p:txBody>
          <a:bodyPr vert="horz"/>
          <a:lstStyle>
            <a:lvl1pPr algn="l">
              <a:defRPr sz="3200" b="1" i="0">
                <a:solidFill>
                  <a:srgbClr val="005294"/>
                </a:solidFill>
                <a:latin typeface="Verdana"/>
                <a:cs typeface="Verdana"/>
              </a:defRPr>
            </a:lvl1pPr>
          </a:lstStyle>
          <a:p>
            <a:r>
              <a:rPr lang="en-US" dirty="0" smtClean="0"/>
              <a:t>Click to edit Master title style</a:t>
            </a:r>
            <a:endParaRPr lang="en-US" dirty="0"/>
          </a:p>
        </p:txBody>
      </p:sp>
      <p:sp>
        <p:nvSpPr>
          <p:cNvPr id="23" name="Text Placeholder 22"/>
          <p:cNvSpPr>
            <a:spLocks noGrp="1"/>
          </p:cNvSpPr>
          <p:nvPr>
            <p:ph type="body" sz="quarter" idx="13"/>
          </p:nvPr>
        </p:nvSpPr>
        <p:spPr>
          <a:xfrm>
            <a:off x="535187" y="1755775"/>
            <a:ext cx="8229600" cy="3759200"/>
          </a:xfrm>
          <a:prstGeom prst="rect">
            <a:avLst/>
          </a:prstGeom>
        </p:spPr>
        <p:txBody>
          <a:bodyPr vert="horz"/>
          <a:lstStyle>
            <a:lvl1pPr marL="0" indent="0">
              <a:buFont typeface="+mj-lt"/>
              <a:buNone/>
              <a:defRPr sz="2400" b="0" i="0">
                <a:latin typeface="Verdana"/>
                <a:cs typeface="Verdana"/>
              </a:defRPr>
            </a:lvl1pPr>
            <a:lvl2pPr marL="511175" indent="-511175">
              <a:buFont typeface="+mj-lt"/>
              <a:buAutoNum type="alphaUcPeriod"/>
              <a:defRPr sz="2400" b="1" i="0">
                <a:latin typeface="Verdana"/>
                <a:cs typeface="Verdana"/>
              </a:defRPr>
            </a:lvl2pPr>
            <a:lvl3pPr marL="682625" indent="-222250">
              <a:defRPr sz="2200" b="1" i="0">
                <a:latin typeface="Verdana"/>
                <a:cs typeface="Verdana"/>
              </a:defRPr>
            </a:lvl3pPr>
            <a:lvl4pPr marL="969963" indent="-339725">
              <a:defRPr sz="2000" b="1" i="0">
                <a:latin typeface="Verdana"/>
                <a:cs typeface="Verdana"/>
              </a:defRPr>
            </a:lvl4pPr>
            <a:lvl5pPr marL="1201738" indent="-290513">
              <a:tabLst/>
              <a:defRPr sz="1800" b="1" i="0">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4"/>
          </p:nvPr>
        </p:nvSpPr>
        <p:spPr/>
        <p:txBody>
          <a:bodyPr/>
          <a:lstStyle>
            <a:lvl1pPr>
              <a:defRPr/>
            </a:lvl1pPr>
          </a:lstStyle>
          <a:p>
            <a:fld id="{993D1B58-6E8E-43E1-9B67-D759B6ABC49B}" type="datetimeFigureOut">
              <a:rPr lang="en-US" altLang="en-US"/>
              <a:pPr/>
              <a:t>5/30/2017</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318452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Additional Example Slides">
    <p:spTree>
      <p:nvGrpSpPr>
        <p:cNvPr id="1" name=""/>
        <p:cNvGrpSpPr/>
        <p:nvPr/>
      </p:nvGrpSpPr>
      <p:grpSpPr>
        <a:xfrm>
          <a:off x="0" y="0"/>
          <a:ext cx="0" cy="0"/>
          <a:chOff x="0" y="0"/>
          <a:chExt cx="0" cy="0"/>
        </a:xfrm>
      </p:grpSpPr>
      <p:sp>
        <p:nvSpPr>
          <p:cNvPr id="11" name="Title 10"/>
          <p:cNvSpPr>
            <a:spLocks noGrp="1"/>
          </p:cNvSpPr>
          <p:nvPr>
            <p:ph type="title"/>
          </p:nvPr>
        </p:nvSpPr>
        <p:spPr>
          <a:xfrm>
            <a:off x="457200" y="1084345"/>
            <a:ext cx="8229600" cy="671439"/>
          </a:xfrm>
          <a:prstGeom prst="rect">
            <a:avLst/>
          </a:prstGeom>
        </p:spPr>
        <p:txBody>
          <a:bodyPr vert="horz"/>
          <a:lstStyle>
            <a:lvl1pPr algn="l">
              <a:defRPr lang="en-US" sz="3200" b="1" i="0" kern="1200" dirty="0">
                <a:solidFill>
                  <a:srgbClr val="005294"/>
                </a:solidFill>
                <a:latin typeface="Verdana"/>
                <a:ea typeface="+mj-ea"/>
                <a:cs typeface="Verdana"/>
              </a:defRPr>
            </a:lvl1pPr>
          </a:lstStyle>
          <a:p>
            <a:r>
              <a:rPr lang="en-US" dirty="0" smtClean="0"/>
              <a:t>Click to edit Master title style</a:t>
            </a:r>
            <a:endParaRPr lang="en-US" dirty="0"/>
          </a:p>
        </p:txBody>
      </p:sp>
      <p:sp>
        <p:nvSpPr>
          <p:cNvPr id="10" name="Text Placeholder 26"/>
          <p:cNvSpPr>
            <a:spLocks noGrp="1"/>
          </p:cNvSpPr>
          <p:nvPr>
            <p:ph type="body" sz="quarter" idx="14"/>
          </p:nvPr>
        </p:nvSpPr>
        <p:spPr>
          <a:xfrm>
            <a:off x="457200" y="1763230"/>
            <a:ext cx="8229600" cy="1782431"/>
          </a:xfrm>
          <a:prstGeom prst="rect">
            <a:avLst/>
          </a:prstGeom>
        </p:spPr>
        <p:txBody>
          <a:bodyPr vert="horz"/>
          <a:lstStyle>
            <a:lvl1pPr marL="0" indent="0">
              <a:buNone/>
              <a:defRPr lang="en-US" sz="2400" b="0" i="0" kern="1200" dirty="0" smtClean="0">
                <a:solidFill>
                  <a:schemeClr val="tx1"/>
                </a:solidFill>
                <a:latin typeface="Verdana"/>
                <a:ea typeface="+mn-ea"/>
                <a:cs typeface="Verdana"/>
              </a:defRPr>
            </a:lvl1pPr>
          </a:lstStyle>
          <a:p>
            <a:pPr lvl="0"/>
            <a:r>
              <a:rPr lang="en-US" dirty="0" smtClean="0"/>
              <a:t>Click to edit Master text styles</a:t>
            </a:r>
          </a:p>
        </p:txBody>
      </p:sp>
      <p:sp>
        <p:nvSpPr>
          <p:cNvPr id="4" name="Date Placeholder 3"/>
          <p:cNvSpPr>
            <a:spLocks noGrp="1"/>
          </p:cNvSpPr>
          <p:nvPr>
            <p:ph type="dt" sz="half" idx="15"/>
          </p:nvPr>
        </p:nvSpPr>
        <p:spPr/>
        <p:txBody>
          <a:bodyPr/>
          <a:lstStyle>
            <a:lvl1pPr>
              <a:defRPr/>
            </a:lvl1pPr>
          </a:lstStyle>
          <a:p>
            <a:fld id="{A3266CCC-48FF-4B09-8802-CB91AD54FDA9}" type="datetimeFigureOut">
              <a:rPr lang="en-US" altLang="en-US"/>
              <a:pPr/>
              <a:t>5/30/2017</a:t>
            </a:fld>
            <a:endParaRPr lang="en-US" altLang="en-US"/>
          </a:p>
        </p:txBody>
      </p:sp>
      <p:sp>
        <p:nvSpPr>
          <p:cNvPr id="5" name="Footer Placeholder 4"/>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4078066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SSON Quizs">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0" y="1277938"/>
            <a:ext cx="1358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457200" y="910488"/>
            <a:ext cx="8229600" cy="671439"/>
          </a:xfrm>
          <a:prstGeom prst="rect">
            <a:avLst/>
          </a:prstGeom>
        </p:spPr>
        <p:txBody>
          <a:bodyPr vert="horz"/>
          <a:lstStyle>
            <a:lvl1pPr algn="l">
              <a:defRPr lang="en-US" sz="3200" b="1" i="0" kern="1200" dirty="0" smtClean="0">
                <a:solidFill>
                  <a:srgbClr val="005294"/>
                </a:solidFill>
                <a:latin typeface="Verdana"/>
                <a:ea typeface="+mj-ea"/>
                <a:cs typeface="Verdana"/>
              </a:defRPr>
            </a:lvl1pPr>
          </a:lstStyle>
          <a:p>
            <a:r>
              <a:rPr lang="en-US" smtClean="0"/>
              <a:t>Click to edit Master title style</a:t>
            </a:r>
            <a:endParaRPr lang="en-US" dirty="0"/>
          </a:p>
        </p:txBody>
      </p:sp>
      <p:sp>
        <p:nvSpPr>
          <p:cNvPr id="3" name="Text Placeholder 2"/>
          <p:cNvSpPr>
            <a:spLocks noGrp="1"/>
          </p:cNvSpPr>
          <p:nvPr>
            <p:ph type="body" sz="quarter" idx="13"/>
          </p:nvPr>
        </p:nvSpPr>
        <p:spPr>
          <a:xfrm>
            <a:off x="1031906" y="2155000"/>
            <a:ext cx="7609534" cy="2598565"/>
          </a:xfrm>
          <a:prstGeom prst="rect">
            <a:avLst/>
          </a:prstGeom>
        </p:spPr>
        <p:txBody>
          <a:bodyPr vert="horz"/>
          <a:lstStyle>
            <a:lvl1pPr marL="0" indent="0">
              <a:buNone/>
              <a:defRPr lang="en-US" sz="2400" b="0" i="0" kern="1200" dirty="0" smtClean="0">
                <a:solidFill>
                  <a:schemeClr val="tx1"/>
                </a:solidFill>
                <a:latin typeface="Verdana"/>
                <a:ea typeface="+mn-ea"/>
                <a:cs typeface="Verdana"/>
              </a:defRPr>
            </a:lvl1pPr>
            <a:lvl2pPr marL="460375" indent="-460375">
              <a:spcBef>
                <a:spcPts val="672"/>
              </a:spcBef>
              <a:spcAft>
                <a:spcPts val="0"/>
              </a:spcAft>
              <a:buFont typeface="+mj-lt"/>
              <a:buAutoNum type="arabicPeriod"/>
              <a:defRPr sz="2600" b="0" i="0">
                <a:latin typeface="Verdana"/>
                <a:cs typeface="Verdana"/>
              </a:defRPr>
            </a:lvl2pPr>
            <a:lvl3pPr marL="460375" indent="-460375">
              <a:spcBef>
                <a:spcPts val="672"/>
              </a:spcBef>
              <a:spcAft>
                <a:spcPts val="0"/>
              </a:spcAft>
              <a:defRPr sz="2400" b="0" i="0">
                <a:latin typeface="Verdana"/>
                <a:cs typeface="Verdana"/>
              </a:defRPr>
            </a:lvl3pPr>
            <a:lvl4pPr marL="460375" indent="-460375">
              <a:spcBef>
                <a:spcPts val="672"/>
              </a:spcBef>
              <a:spcAft>
                <a:spcPts val="0"/>
              </a:spcAft>
              <a:defRPr sz="2200" b="0" i="0">
                <a:latin typeface="Verdana"/>
                <a:cs typeface="Verdana"/>
              </a:defRPr>
            </a:lvl4pPr>
            <a:lvl5pPr marL="460375" indent="-460375">
              <a:spcBef>
                <a:spcPts val="672"/>
              </a:spcBef>
              <a:spcAft>
                <a:spcPts val="0"/>
              </a:spcAft>
              <a:defRPr sz="2000" b="0" i="0">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sz="quarter" idx="14"/>
          </p:nvPr>
        </p:nvSpPr>
        <p:spPr>
          <a:xfrm>
            <a:off x="1761179" y="1443748"/>
            <a:ext cx="6861049" cy="475835"/>
          </a:xfrm>
          <a:prstGeom prst="rect">
            <a:avLst/>
          </a:prstGeom>
        </p:spPr>
        <p:txBody>
          <a:bodyPr vert="horz"/>
          <a:lstStyle>
            <a:lvl1pPr marL="0" indent="0">
              <a:buNone/>
              <a:defRPr lang="en-US" sz="2200" b="1" i="0" kern="1200" dirty="0" smtClean="0">
                <a:solidFill>
                  <a:schemeClr val="tx1"/>
                </a:solidFill>
                <a:latin typeface="Arial Narrow"/>
                <a:ea typeface="+mn-ea"/>
                <a:cs typeface="Arial Narrow"/>
              </a:defRPr>
            </a:lvl1pPr>
            <a:lvl2pPr marL="460375" indent="-460375">
              <a:spcBef>
                <a:spcPts val="672"/>
              </a:spcBef>
              <a:spcAft>
                <a:spcPts val="0"/>
              </a:spcAft>
              <a:buFont typeface="+mj-lt"/>
              <a:buAutoNum type="arabicPeriod"/>
              <a:defRPr b="0" i="0">
                <a:latin typeface="Myriad Pro Light"/>
                <a:cs typeface="Myriad Pro Light"/>
              </a:defRPr>
            </a:lvl2pPr>
            <a:lvl3pPr marL="460375" indent="-460375">
              <a:spcBef>
                <a:spcPts val="672"/>
              </a:spcBef>
              <a:spcAft>
                <a:spcPts val="0"/>
              </a:spcAft>
              <a:defRPr b="0" i="0">
                <a:latin typeface="Myriad Pro Light"/>
                <a:cs typeface="Myriad Pro Light"/>
              </a:defRPr>
            </a:lvl3pPr>
            <a:lvl4pPr marL="460375" indent="-460375">
              <a:spcBef>
                <a:spcPts val="672"/>
              </a:spcBef>
              <a:spcAft>
                <a:spcPts val="0"/>
              </a:spcAft>
              <a:defRPr b="0" i="0">
                <a:latin typeface="Myriad Pro Light"/>
                <a:cs typeface="Myriad Pro Light"/>
              </a:defRPr>
            </a:lvl4pPr>
            <a:lvl5pPr marL="460375" indent="-460375">
              <a:spcBef>
                <a:spcPts val="672"/>
              </a:spcBef>
              <a:spcAft>
                <a:spcPts val="0"/>
              </a:spcAft>
              <a:defRPr b="0" i="0">
                <a:latin typeface="Myriad Pro Light"/>
                <a:cs typeface="Myriad Pro Light"/>
              </a:defRPr>
            </a:lvl5pPr>
          </a:lstStyle>
          <a:p>
            <a:pPr lvl="0"/>
            <a:r>
              <a:rPr lang="en-US" dirty="0" smtClean="0"/>
              <a:t>Click to edit Master text styles</a:t>
            </a:r>
          </a:p>
        </p:txBody>
      </p:sp>
      <p:sp>
        <p:nvSpPr>
          <p:cNvPr id="6" name="Date Placeholder 11"/>
          <p:cNvSpPr>
            <a:spLocks noGrp="1"/>
          </p:cNvSpPr>
          <p:nvPr>
            <p:ph type="dt" sz="half" idx="15"/>
          </p:nvPr>
        </p:nvSpPr>
        <p:spPr/>
        <p:txBody>
          <a:bodyPr/>
          <a:lstStyle>
            <a:lvl1pPr>
              <a:defRPr/>
            </a:lvl1pPr>
          </a:lstStyle>
          <a:p>
            <a:fld id="{9D202815-21A1-4A2E-A281-A823A94C8C6B}" type="datetimeFigureOut">
              <a:rPr lang="en-US" altLang="en-US"/>
              <a:pPr/>
              <a:t>5/30/2017</a:t>
            </a:fld>
            <a:endParaRPr lang="en-US" altLang="en-US"/>
          </a:p>
        </p:txBody>
      </p:sp>
      <p:sp>
        <p:nvSpPr>
          <p:cNvPr id="7" name="Footer Placeholder 12"/>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274255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ESSON Quizs">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31906" y="1024764"/>
            <a:ext cx="7609534" cy="2865854"/>
          </a:xfrm>
          <a:prstGeom prst="rect">
            <a:avLst/>
          </a:prstGeom>
        </p:spPr>
        <p:txBody>
          <a:bodyPr vert="horz"/>
          <a:lstStyle>
            <a:lvl1pPr marL="0" indent="0">
              <a:buNone/>
              <a:defRPr lang="en-US" sz="2400" b="0" i="0" kern="1200" dirty="0" smtClean="0">
                <a:solidFill>
                  <a:schemeClr val="tx1"/>
                </a:solidFill>
                <a:latin typeface="Verdana"/>
                <a:ea typeface="+mn-ea"/>
                <a:cs typeface="Verdana"/>
              </a:defRPr>
            </a:lvl1pPr>
            <a:lvl2pPr marL="460375" indent="-460375">
              <a:spcBef>
                <a:spcPts val="672"/>
              </a:spcBef>
              <a:spcAft>
                <a:spcPts val="0"/>
              </a:spcAft>
              <a:buFont typeface="+mj-lt"/>
              <a:buAutoNum type="arabicPeriod"/>
              <a:defRPr lang="en-US" sz="2400" b="0" i="0" kern="1200" dirty="0" smtClean="0">
                <a:solidFill>
                  <a:schemeClr val="tx1"/>
                </a:solidFill>
                <a:latin typeface="Verdana"/>
                <a:ea typeface="+mn-ea"/>
                <a:cs typeface="Verdana"/>
              </a:defRPr>
            </a:lvl2pPr>
            <a:lvl3pPr marL="460375" indent="-460375">
              <a:spcBef>
                <a:spcPts val="672"/>
              </a:spcBef>
              <a:spcAft>
                <a:spcPts val="0"/>
              </a:spcAft>
              <a:defRPr lang="en-US" sz="2200" b="0" i="0" kern="1200" dirty="0" smtClean="0">
                <a:solidFill>
                  <a:schemeClr val="tx1"/>
                </a:solidFill>
                <a:latin typeface="Verdana"/>
                <a:ea typeface="+mn-ea"/>
                <a:cs typeface="Verdana"/>
              </a:defRPr>
            </a:lvl3pPr>
            <a:lvl4pPr marL="460375" indent="-460375">
              <a:spcBef>
                <a:spcPts val="672"/>
              </a:spcBef>
              <a:spcAft>
                <a:spcPts val="0"/>
              </a:spcAft>
              <a:defRPr lang="en-US" sz="2000" b="0" i="0" kern="1200" dirty="0" smtClean="0">
                <a:solidFill>
                  <a:schemeClr val="tx1"/>
                </a:solidFill>
                <a:latin typeface="Verdana"/>
                <a:ea typeface="+mn-ea"/>
                <a:cs typeface="Verdana"/>
              </a:defRPr>
            </a:lvl4pPr>
            <a:lvl5pPr marL="460375" indent="-460375">
              <a:spcBef>
                <a:spcPts val="672"/>
              </a:spcBef>
              <a:spcAft>
                <a:spcPts val="0"/>
              </a:spcAft>
              <a:defRPr lang="en-US" sz="1800" b="0" i="0" kern="1200" dirty="0" smtClean="0">
                <a:solidFill>
                  <a:schemeClr val="tx1"/>
                </a:solidFill>
                <a:latin typeface="Verdana"/>
                <a:ea typeface="+mn-e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6"/>
          <p:cNvSpPr>
            <a:spLocks noGrp="1"/>
          </p:cNvSpPr>
          <p:nvPr>
            <p:ph type="title"/>
          </p:nvPr>
        </p:nvSpPr>
        <p:spPr>
          <a:xfrm>
            <a:off x="552450" y="1022286"/>
            <a:ext cx="595076" cy="814023"/>
          </a:xfrm>
          <a:prstGeom prst="rect">
            <a:avLst/>
          </a:prstGeom>
        </p:spPr>
        <p:txBody>
          <a:bodyPr vert="horz"/>
          <a:lstStyle>
            <a:lvl1pPr algn="l">
              <a:defRPr sz="2400" b="1" i="0">
                <a:latin typeface="Verdana"/>
                <a:cs typeface="Verdana"/>
              </a:defRPr>
            </a:lvl1pPr>
          </a:lstStyle>
          <a:p>
            <a:r>
              <a:rPr lang="en-US" smtClean="0"/>
              <a:t>Click to edit Master title style</a:t>
            </a:r>
            <a:endParaRPr lang="en-US" dirty="0"/>
          </a:p>
        </p:txBody>
      </p:sp>
      <p:sp>
        <p:nvSpPr>
          <p:cNvPr id="4" name="Date Placeholder 3"/>
          <p:cNvSpPr>
            <a:spLocks noGrp="1"/>
          </p:cNvSpPr>
          <p:nvPr>
            <p:ph type="dt" sz="half" idx="14"/>
          </p:nvPr>
        </p:nvSpPr>
        <p:spPr/>
        <p:txBody>
          <a:bodyPr/>
          <a:lstStyle>
            <a:lvl1pPr>
              <a:defRPr/>
            </a:lvl1pPr>
          </a:lstStyle>
          <a:p>
            <a:fld id="{5F5A358A-F24A-4F57-B29F-BEBE611A89B7}" type="datetimeFigureOut">
              <a:rPr lang="en-US" altLang="en-US"/>
              <a:pPr/>
              <a:t>5/30/2017</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416230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3BABB3E-FA64-4C6E-964A-46157DFA707B}" type="datetimeFigureOut">
              <a:rPr lang="en-US" altLang="en-US"/>
              <a:pPr/>
              <a:t>5/30/2017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pic>
        <p:nvPicPr>
          <p:cNvPr id="1028" name="Picture 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2"/>
          <p:cNvSpPr txBox="1">
            <a:spLocks noChangeArrowheads="1"/>
          </p:cNvSpPr>
          <p:nvPr userDrawn="1"/>
        </p:nvSpPr>
        <p:spPr bwMode="auto">
          <a:xfrm>
            <a:off x="6227763" y="44799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a:p>
        </p:txBody>
      </p:sp>
      <p:pic>
        <p:nvPicPr>
          <p:cNvPr id="1030" name="Picture 7" descr="Copyright.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64325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 descr="GoMathGrade 7 Title.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22225"/>
            <a:ext cx="169703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0" r:id="rId6"/>
    <p:sldLayoutId id="2147483711" r:id="rId7"/>
    <p:sldLayoutId id="2147483719" r:id="rId8"/>
    <p:sldLayoutId id="2147483712" r:id="rId9"/>
    <p:sldLayoutId id="2147483720" r:id="rId10"/>
    <p:sldLayoutId id="2147483713" r:id="rId11"/>
    <p:sldLayoutId id="2147483721" r:id="rId12"/>
    <p:sldLayoutId id="2147483722" r:id="rId13"/>
    <p:sldLayoutId id="2147483723" r:id="rId14"/>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1409700" y="860425"/>
            <a:ext cx="4035425" cy="1143000"/>
          </a:xfrm>
        </p:spPr>
        <p:txBody>
          <a:bodyPr/>
          <a:lstStyle/>
          <a:p>
            <a:pPr fontAlgn="auto">
              <a:spcAft>
                <a:spcPts val="0"/>
              </a:spcAft>
              <a:defRPr/>
            </a:pPr>
            <a:r>
              <a:rPr smtClean="0"/>
              <a:t>Texas Essential </a:t>
            </a:r>
            <a:br>
              <a:rPr smtClean="0"/>
            </a:br>
            <a:r>
              <a:rPr smtClean="0"/>
              <a:t>Knowledge and Skills</a:t>
            </a:r>
            <a:endParaRPr dirty="0"/>
          </a:p>
        </p:txBody>
      </p:sp>
      <p:sp>
        <p:nvSpPr>
          <p:cNvPr id="13314" name="Text Placeholder 22"/>
          <p:cNvSpPr>
            <a:spLocks noGrp="1"/>
          </p:cNvSpPr>
          <p:nvPr>
            <p:ph type="body" sz="quarter" idx="13"/>
          </p:nvPr>
        </p:nvSpPr>
        <p:spPr bwMode="auto">
          <a:xfrm>
            <a:off x="554038" y="1798638"/>
            <a:ext cx="3595687" cy="49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latin typeface="Arial Narrow" panose="020B0606020202030204" pitchFamily="34" charset="0"/>
              </a:rPr>
              <a:t>The student is expected to:</a:t>
            </a:r>
          </a:p>
        </p:txBody>
      </p:sp>
      <p:sp>
        <p:nvSpPr>
          <p:cNvPr id="13315" name="Text Placeholder 2"/>
          <p:cNvSpPr>
            <a:spLocks noGrp="1"/>
          </p:cNvSpPr>
          <p:nvPr>
            <p:ph type="body" sz="quarter" idx="14"/>
          </p:nvPr>
        </p:nvSpPr>
        <p:spPr bwMode="auto">
          <a:xfrm>
            <a:off x="1895475" y="2782888"/>
            <a:ext cx="6138863" cy="49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latin typeface="Arial Narrow" panose="020B0606020202030204" pitchFamily="34" charset="0"/>
              </a:rPr>
              <a:t>Expressions, equations, and relationships—7.7</a:t>
            </a:r>
          </a:p>
        </p:txBody>
      </p:sp>
      <p:sp>
        <p:nvSpPr>
          <p:cNvPr id="13316" name="Text Placeholder 1"/>
          <p:cNvSpPr>
            <a:spLocks noGrp="1"/>
          </p:cNvSpPr>
          <p:nvPr>
            <p:ph type="body" sz="quarter" idx="15"/>
          </p:nvPr>
        </p:nvSpPr>
        <p:spPr bwMode="auto">
          <a:xfrm>
            <a:off x="554038" y="3284538"/>
            <a:ext cx="8218487" cy="147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100000"/>
              </a:lnSpc>
            </a:pPr>
            <a:r>
              <a:rPr lang="en-US" altLang="en-US" smtClean="0">
                <a:latin typeface="Arial Narrow" panose="020B0606020202030204" pitchFamily="34" charset="0"/>
              </a:rPr>
              <a:t>Apply mathematical process standards to represent linear relationships using </a:t>
            </a:r>
            <a:br>
              <a:rPr lang="en-US" altLang="en-US" smtClean="0">
                <a:latin typeface="Arial Narrow" panose="020B0606020202030204" pitchFamily="34" charset="0"/>
              </a:rPr>
            </a:br>
            <a:r>
              <a:rPr lang="en-US" altLang="en-US" smtClean="0">
                <a:latin typeface="Arial Narrow" panose="020B0606020202030204" pitchFamily="34" charset="0"/>
              </a:rPr>
              <a:t>multiple representations.</a:t>
            </a:r>
          </a:p>
        </p:txBody>
      </p:sp>
      <p:sp>
        <p:nvSpPr>
          <p:cNvPr id="13317" name="Text Placeholder 74"/>
          <p:cNvSpPr>
            <a:spLocks noGrp="1"/>
          </p:cNvSpPr>
          <p:nvPr>
            <p:ph type="body" sz="quarter" idx="16"/>
          </p:nvPr>
        </p:nvSpPr>
        <p:spPr bwMode="auto">
          <a:xfrm>
            <a:off x="557213" y="4446588"/>
            <a:ext cx="4897437" cy="49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altLang="en-US">
                <a:latin typeface="Arial Narrow" panose="020B0606020202030204" pitchFamily="34" charset="0"/>
                <a:ea typeface="MS PGothic" panose="020B0600070205080204" pitchFamily="34" charset="-128"/>
              </a:rPr>
              <a:t>Mathematical Processes</a:t>
            </a:r>
          </a:p>
        </p:txBody>
      </p:sp>
      <p:sp>
        <p:nvSpPr>
          <p:cNvPr id="13318" name="Text Placeholder 3"/>
          <p:cNvSpPr>
            <a:spLocks noGrp="1"/>
          </p:cNvSpPr>
          <p:nvPr>
            <p:ph type="body" sz="quarter" idx="17"/>
          </p:nvPr>
        </p:nvSpPr>
        <p:spPr bwMode="auto">
          <a:xfrm>
            <a:off x="1895475" y="4962525"/>
            <a:ext cx="4435475" cy="49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altLang="en-US">
                <a:latin typeface="Arial Narrow" panose="020B0606020202030204" pitchFamily="34" charset="0"/>
                <a:ea typeface="MS PGothic" panose="020B0600070205080204" pitchFamily="34" charset="-128"/>
              </a:rPr>
              <a:t>7.1.E</a:t>
            </a:r>
          </a:p>
        </p:txBody>
      </p:sp>
      <p:sp>
        <p:nvSpPr>
          <p:cNvPr id="13319" name="Text Placeholder 4"/>
          <p:cNvSpPr>
            <a:spLocks noGrp="1"/>
          </p:cNvSpPr>
          <p:nvPr>
            <p:ph type="body" sz="quarter" idx="18"/>
          </p:nvPr>
        </p:nvSpPr>
        <p:spPr bwMode="auto">
          <a:xfrm>
            <a:off x="554038" y="5484813"/>
            <a:ext cx="7981950" cy="977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100000"/>
              </a:lnSpc>
            </a:pPr>
            <a:r>
              <a:rPr altLang="en-US">
                <a:latin typeface="Arial Narrow" panose="020B0606020202030204" pitchFamily="34" charset="0"/>
                <a:ea typeface="MS PGothic" panose="020B0600070205080204" pitchFamily="34" charset="-128"/>
              </a:rPr>
              <a:t>Create and use representations to organize, record, and communicate </a:t>
            </a:r>
            <a:br>
              <a:rPr altLang="en-US">
                <a:latin typeface="Arial Narrow" panose="020B0606020202030204" pitchFamily="34" charset="0"/>
                <a:ea typeface="MS PGothic" panose="020B0600070205080204" pitchFamily="34" charset="-128"/>
              </a:rPr>
            </a:br>
            <a:r>
              <a:rPr altLang="en-US">
                <a:latin typeface="Arial Narrow" panose="020B0606020202030204" pitchFamily="34" charset="0"/>
                <a:ea typeface="MS PGothic" panose="020B0600070205080204" pitchFamily="34" charset="-128"/>
              </a:rPr>
              <a:t>mathematical ideas.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3"/>
          </p:nvPr>
        </p:nvSpPr>
        <p:spPr/>
        <p:txBody>
          <a:bodyPr/>
          <a:lstStyle/>
          <a:p>
            <a:r>
              <a:rPr lang="en-US" dirty="0" smtClean="0"/>
              <a:t>I can determine if data in a table represents a linear relationship by……..</a:t>
            </a:r>
          </a:p>
        </p:txBody>
      </p:sp>
    </p:spTree>
    <p:extLst>
      <p:ext uri="{BB962C8B-B14F-4D97-AF65-F5344CB8AC3E}">
        <p14:creationId xmlns:p14="http://schemas.microsoft.com/office/powerpoint/2010/main" val="2954939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3"/>
          </p:nvPr>
        </p:nvSpPr>
        <p:spPr/>
        <p:txBody>
          <a:bodyPr/>
          <a:lstStyle/>
          <a:p>
            <a:r>
              <a:rPr lang="en-US" altLang="en-US" dirty="0" smtClean="0">
                <a:latin typeface="Verdana" panose="020B0604030504040204" pitchFamily="34" charset="0"/>
              </a:rPr>
              <a:t>I can determine if data in a table represents a constant rate of change if one </a:t>
            </a:r>
            <a:r>
              <a:rPr lang="en-US" altLang="en-US" dirty="0">
                <a:latin typeface="Verdana" panose="020B0604030504040204" pitchFamily="34" charset="0"/>
              </a:rPr>
              <a:t>quantity changes by a constant </a:t>
            </a:r>
            <a:r>
              <a:rPr lang="en-US" altLang="en-US" dirty="0" smtClean="0">
                <a:latin typeface="Verdana" panose="020B0604030504040204" pitchFamily="34" charset="0"/>
              </a:rPr>
              <a:t>amount and the </a:t>
            </a:r>
            <a:r>
              <a:rPr lang="en-US" altLang="en-US" dirty="0">
                <a:latin typeface="Verdana" panose="020B0604030504040204" pitchFamily="34" charset="0"/>
              </a:rPr>
              <a:t>other quantity also changes by a constant amount. </a:t>
            </a:r>
          </a:p>
          <a:p>
            <a:endParaRPr lang="en-US" dirty="0"/>
          </a:p>
        </p:txBody>
      </p:sp>
    </p:spTree>
    <p:extLst>
      <p:ext uri="{BB962C8B-B14F-4D97-AF65-F5344CB8AC3E}">
        <p14:creationId xmlns:p14="http://schemas.microsoft.com/office/powerpoint/2010/main" val="308331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10712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6"/>
          </p:nvPr>
        </p:nvSpPr>
        <p:spPr bwMode="auto">
          <a:xfrm>
            <a:off x="539750" y="3452813"/>
            <a:ext cx="8091488" cy="708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spAutoFit/>
          </a:bodyPr>
          <a:lstStyle/>
          <a:p>
            <a:pPr fontAlgn="base">
              <a:spcAft>
                <a:spcPct val="0"/>
              </a:spcAft>
              <a:buFont typeface="Arial" panose="020B0604020202020204" pitchFamily="34" charset="0"/>
              <a:buNone/>
            </a:pPr>
            <a:r>
              <a:rPr altLang="en-US" dirty="0">
                <a:latin typeface="Verdana" panose="020B0604030504040204" pitchFamily="34" charset="0"/>
              </a:rPr>
              <a:t>How do you use </a:t>
            </a:r>
            <a:r>
              <a:rPr altLang="en-US" dirty="0" smtClean="0">
                <a:latin typeface="Verdana" panose="020B0604030504040204" pitchFamily="34" charset="0"/>
              </a:rPr>
              <a:t>tables and </a:t>
            </a:r>
            <a:r>
              <a:rPr altLang="en-US" dirty="0">
                <a:latin typeface="Verdana" panose="020B0604030504040204" pitchFamily="34" charset="0"/>
              </a:rPr>
              <a:t>verbal descriptions to describe a linear relationship?</a:t>
            </a:r>
          </a:p>
        </p:txBody>
      </p:sp>
      <p:sp>
        <p:nvSpPr>
          <p:cNvPr id="12290" name="Title 2"/>
          <p:cNvSpPr>
            <a:spLocks noGrp="1"/>
          </p:cNvSpPr>
          <p:nvPr>
            <p:ph type="ctrTitle"/>
          </p:nvPr>
        </p:nvSpPr>
        <p:spPr bwMode="auto">
          <a:xfrm>
            <a:off x="1989138" y="1076325"/>
            <a:ext cx="6642100" cy="1373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latin typeface="Arial Black" panose="020B0A04020102020204" pitchFamily="34" charset="0"/>
              </a:rPr>
              <a:t>Representing Linear Relationships Using Equations and Graphs</a:t>
            </a:r>
            <a:endParaRPr lang="en-US" altLang="en-US" i="1" dirty="0" smtClean="0">
              <a:latin typeface="Arial Black" panose="020B0A04020102020204" pitchFamily="34" charset="0"/>
            </a:endParaRPr>
          </a:p>
        </p:txBody>
      </p:sp>
    </p:spTree>
    <p:extLst>
      <p:ext uri="{BB962C8B-B14F-4D97-AF65-F5344CB8AC3E}">
        <p14:creationId xmlns:p14="http://schemas.microsoft.com/office/powerpoint/2010/main" val="1388653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Relationships - Equations	</a:t>
            </a:r>
            <a:endParaRPr lang="en-US" dirty="0"/>
          </a:p>
        </p:txBody>
      </p:sp>
      <p:sp>
        <p:nvSpPr>
          <p:cNvPr id="3" name="Text Placeholder 2"/>
          <p:cNvSpPr>
            <a:spLocks noGrp="1"/>
          </p:cNvSpPr>
          <p:nvPr>
            <p:ph type="body" sz="quarter" idx="13"/>
          </p:nvPr>
        </p:nvSpPr>
        <p:spPr/>
        <p:txBody>
          <a:bodyPr/>
          <a:lstStyle/>
          <a:p>
            <a:r>
              <a:rPr lang="en-US" dirty="0" smtClean="0"/>
              <a:t>You can write an equation to represent a linear relationship using </a:t>
            </a:r>
            <a:r>
              <a:rPr lang="en-US" b="1" dirty="0" smtClean="0"/>
              <a:t>y= mx + b.</a:t>
            </a:r>
          </a:p>
          <a:p>
            <a:r>
              <a:rPr lang="en-US" dirty="0" smtClean="0"/>
              <a:t>“y” is your dependent variable</a:t>
            </a:r>
          </a:p>
          <a:p>
            <a:endParaRPr lang="en-US" dirty="0" smtClean="0"/>
          </a:p>
          <a:p>
            <a:r>
              <a:rPr lang="en-US" dirty="0" smtClean="0"/>
              <a:t>“x” is your independent variable</a:t>
            </a:r>
          </a:p>
          <a:p>
            <a:endParaRPr lang="en-US" dirty="0"/>
          </a:p>
          <a:p>
            <a:r>
              <a:rPr lang="en-US" dirty="0" smtClean="0"/>
              <a:t>“m” represents the rate of change </a:t>
            </a:r>
            <a:br>
              <a:rPr lang="en-US" dirty="0" smtClean="0"/>
            </a:br>
            <a:endParaRPr lang="en-US" dirty="0" smtClean="0"/>
          </a:p>
          <a:p>
            <a:r>
              <a:rPr lang="en-US" dirty="0" smtClean="0"/>
              <a:t>“b” represents the value of y when x is zero (It’s what you start with)</a:t>
            </a:r>
          </a:p>
          <a:p>
            <a:endParaRPr lang="en-US" b="1" dirty="0" smtClean="0"/>
          </a:p>
          <a:p>
            <a:endParaRPr lang="en-US" b="1" dirty="0" smtClean="0"/>
          </a:p>
          <a:p>
            <a:endParaRPr lang="en-US" b="1" dirty="0"/>
          </a:p>
          <a:p>
            <a:endParaRPr lang="en-US" b="1" dirty="0" smtClean="0"/>
          </a:p>
          <a:p>
            <a:endParaRPr lang="en-US" dirty="0"/>
          </a:p>
          <a:p>
            <a:endParaRPr lang="en-US" dirty="0"/>
          </a:p>
        </p:txBody>
      </p:sp>
    </p:spTree>
    <p:extLst>
      <p:ext uri="{BB962C8B-B14F-4D97-AF65-F5344CB8AC3E}">
        <p14:creationId xmlns:p14="http://schemas.microsoft.com/office/powerpoint/2010/main" val="932207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66"/>
          <p:cNvSpPr>
            <a:spLocks noGrp="1"/>
          </p:cNvSpPr>
          <p:nvPr>
            <p:ph type="title"/>
          </p:nvPr>
        </p:nvSpPr>
        <p:spPr bwMode="auto">
          <a:xfrm>
            <a:off x="534988" y="1084263"/>
            <a:ext cx="8229600" cy="671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smtClean="0">
                <a:latin typeface="Verdana" panose="020B0604030504040204" pitchFamily="34" charset="0"/>
              </a:rPr>
              <a:t>Write a linear equation that describes the relationship between miles walked and amount pledged.  </a:t>
            </a:r>
          </a:p>
        </p:txBody>
      </p:sp>
      <p:sp>
        <p:nvSpPr>
          <p:cNvPr id="11" name="Text Placeholder 10"/>
          <p:cNvSpPr>
            <a:spLocks noGrp="1"/>
          </p:cNvSpPr>
          <p:nvPr>
            <p:ph type="body" sz="quarter" idx="13"/>
          </p:nvPr>
        </p:nvSpPr>
        <p:spPr bwMode="auto">
          <a:xfrm>
            <a:off x="1050877" y="2347415"/>
            <a:ext cx="7632579" cy="17173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spAutoFit/>
          </a:bodyPr>
          <a:lstStyle/>
          <a:p>
            <a:endParaRPr lang="en-US" b="1" dirty="0" smtClean="0"/>
          </a:p>
          <a:p>
            <a:r>
              <a:rPr lang="en-US" b="1" dirty="0" smtClean="0"/>
              <a:t>Step 1</a:t>
            </a:r>
            <a:r>
              <a:rPr lang="en-US" dirty="0" smtClean="0"/>
              <a:t>. Look </a:t>
            </a:r>
            <a:r>
              <a:rPr lang="en-US" dirty="0"/>
              <a:t>for patterns in the different values for miles walked and amount pledged</a:t>
            </a:r>
            <a:r>
              <a:rPr lang="en-US" dirty="0" smtClean="0"/>
              <a:t>.  </a:t>
            </a:r>
            <a:endParaRPr lang="en-US" dirty="0"/>
          </a:p>
          <a:p>
            <a:pPr>
              <a:buFont typeface="+mj-lt" charset="0"/>
              <a:buNone/>
            </a:pPr>
            <a:endParaRPr lang="en-US" altLang="en-US" dirty="0" smtClean="0">
              <a:latin typeface="Verdana" panose="020B0604030504040204" pitchFamily="34" charset="0"/>
            </a:endParaRPr>
          </a:p>
        </p:txBody>
      </p:sp>
      <p:graphicFrame>
        <p:nvGraphicFramePr>
          <p:cNvPr id="31" name="Table 30"/>
          <p:cNvGraphicFramePr>
            <a:graphicFrameLocks noGrp="1"/>
          </p:cNvGraphicFramePr>
          <p:nvPr>
            <p:extLst>
              <p:ext uri="{D42A27DB-BD31-4B8C-83A1-F6EECF244321}">
                <p14:modId xmlns:p14="http://schemas.microsoft.com/office/powerpoint/2010/main" val="965148503"/>
              </p:ext>
            </p:extLst>
          </p:nvPr>
        </p:nvGraphicFramePr>
        <p:xfrm>
          <a:off x="1278339" y="3968925"/>
          <a:ext cx="5360535" cy="1280160"/>
        </p:xfrm>
        <a:graphic>
          <a:graphicData uri="http://schemas.openxmlformats.org/drawingml/2006/table">
            <a:tbl>
              <a:tblPr firstRow="1" bandRow="1">
                <a:tableStyleId>{5940675A-B579-460E-94D1-54222C63F5DA}</a:tableStyleId>
              </a:tblPr>
              <a:tblGrid>
                <a:gridCol w="1260144">
                  <a:extLst>
                    <a:ext uri="{9D8B030D-6E8A-4147-A177-3AD203B41FA5}">
                      <a16:colId xmlns:a16="http://schemas.microsoft.com/office/drawing/2014/main" val="20000"/>
                    </a:ext>
                  </a:extLst>
                </a:gridCol>
                <a:gridCol w="884070">
                  <a:extLst>
                    <a:ext uri="{9D8B030D-6E8A-4147-A177-3AD203B41FA5}">
                      <a16:colId xmlns:a16="http://schemas.microsoft.com/office/drawing/2014/main" val="20001"/>
                    </a:ext>
                  </a:extLst>
                </a:gridCol>
                <a:gridCol w="1072107">
                  <a:extLst>
                    <a:ext uri="{9D8B030D-6E8A-4147-A177-3AD203B41FA5}">
                      <a16:colId xmlns:a16="http://schemas.microsoft.com/office/drawing/2014/main" val="20002"/>
                    </a:ext>
                  </a:extLst>
                </a:gridCol>
                <a:gridCol w="1072107">
                  <a:extLst>
                    <a:ext uri="{9D8B030D-6E8A-4147-A177-3AD203B41FA5}">
                      <a16:colId xmlns:a16="http://schemas.microsoft.com/office/drawing/2014/main" val="20003"/>
                    </a:ext>
                  </a:extLst>
                </a:gridCol>
                <a:gridCol w="1072107">
                  <a:extLst>
                    <a:ext uri="{9D8B030D-6E8A-4147-A177-3AD203B41FA5}">
                      <a16:colId xmlns:a16="http://schemas.microsoft.com/office/drawing/2014/main" val="20004"/>
                    </a:ext>
                  </a:extLst>
                </a:gridCol>
              </a:tblGrid>
              <a:tr h="370840">
                <a:tc>
                  <a:txBody>
                    <a:bodyPr/>
                    <a:lstStyle/>
                    <a:p>
                      <a:r>
                        <a:rPr lang="en-US" dirty="0" smtClean="0"/>
                        <a:t>Miles Walked (X)</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extLst>
                  <a:ext uri="{0D108BD9-81ED-4DB2-BD59-A6C34878D82A}">
                    <a16:rowId xmlns:a16="http://schemas.microsoft.com/office/drawing/2014/main" val="10000"/>
                  </a:ext>
                </a:extLst>
              </a:tr>
              <a:tr h="370840">
                <a:tc>
                  <a:txBody>
                    <a:bodyPr/>
                    <a:lstStyle/>
                    <a:p>
                      <a:r>
                        <a:rPr lang="en-US" dirty="0" smtClean="0"/>
                        <a:t>Amount Pledged (Y)</a:t>
                      </a:r>
                      <a:endParaRPr lang="en-US" dirty="0"/>
                    </a:p>
                  </a:txBody>
                  <a:tcPr/>
                </a:tc>
                <a:tc>
                  <a:txBody>
                    <a:bodyPr/>
                    <a:lstStyle/>
                    <a:p>
                      <a:r>
                        <a:rPr lang="en-US" dirty="0" smtClean="0"/>
                        <a:t>$31.50</a:t>
                      </a:r>
                      <a:endParaRPr lang="en-US" dirty="0"/>
                    </a:p>
                  </a:txBody>
                  <a:tcPr/>
                </a:tc>
                <a:tc>
                  <a:txBody>
                    <a:bodyPr/>
                    <a:lstStyle/>
                    <a:p>
                      <a:r>
                        <a:rPr lang="en-US" dirty="0" smtClean="0"/>
                        <a:t>$33.00</a:t>
                      </a:r>
                      <a:endParaRPr lang="en-US" dirty="0"/>
                    </a:p>
                  </a:txBody>
                  <a:tcPr/>
                </a:tc>
                <a:tc>
                  <a:txBody>
                    <a:bodyPr/>
                    <a:lstStyle/>
                    <a:p>
                      <a:r>
                        <a:rPr lang="en-US" dirty="0" smtClean="0"/>
                        <a:t>$34.50</a:t>
                      </a:r>
                      <a:endParaRPr lang="en-US" dirty="0"/>
                    </a:p>
                  </a:txBody>
                  <a:tcPr/>
                </a:tc>
                <a:tc>
                  <a:txBody>
                    <a:bodyPr/>
                    <a:lstStyle/>
                    <a:p>
                      <a:r>
                        <a:rPr lang="en-US" dirty="0" smtClean="0"/>
                        <a:t>$36.00</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4064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left)">
                                      <p:cBhvr>
                                        <p:cTn id="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66"/>
          <p:cNvSpPr>
            <a:spLocks noGrp="1"/>
          </p:cNvSpPr>
          <p:nvPr>
            <p:ph type="title"/>
          </p:nvPr>
        </p:nvSpPr>
        <p:spPr bwMode="auto">
          <a:xfrm>
            <a:off x="534988" y="1084263"/>
            <a:ext cx="8229600" cy="671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smtClean="0">
                <a:latin typeface="Verdana" panose="020B0604030504040204" pitchFamily="34" charset="0"/>
              </a:rPr>
              <a:t>Set up a Table w/the process</a:t>
            </a:r>
          </a:p>
        </p:txBody>
      </p:sp>
      <p:sp>
        <p:nvSpPr>
          <p:cNvPr id="11" name="Text Placeholder 10"/>
          <p:cNvSpPr>
            <a:spLocks noGrp="1"/>
          </p:cNvSpPr>
          <p:nvPr>
            <p:ph type="body" sz="quarter" idx="13"/>
          </p:nvPr>
        </p:nvSpPr>
        <p:spPr bwMode="auto">
          <a:xfrm>
            <a:off x="526229" y="1675651"/>
            <a:ext cx="8229600" cy="12741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spAutoFit/>
          </a:bodyPr>
          <a:lstStyle/>
          <a:p>
            <a:r>
              <a:rPr lang="en-US" b="1" dirty="0" smtClean="0"/>
              <a:t>Step 1</a:t>
            </a:r>
            <a:r>
              <a:rPr lang="en-US" dirty="0" smtClean="0"/>
              <a:t>. Look </a:t>
            </a:r>
            <a:r>
              <a:rPr lang="en-US" dirty="0"/>
              <a:t>for patterns in the different values for miles walked and amount pledged. </a:t>
            </a:r>
          </a:p>
          <a:p>
            <a:pPr>
              <a:buFont typeface="+mj-lt" charset="0"/>
              <a:buNone/>
            </a:pPr>
            <a:endParaRPr lang="en-US" altLang="en-US" dirty="0" smtClean="0">
              <a:latin typeface="Verdan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95037313"/>
              </p:ext>
            </p:extLst>
          </p:nvPr>
        </p:nvGraphicFramePr>
        <p:xfrm>
          <a:off x="1431925" y="2509520"/>
          <a:ext cx="3522213" cy="3086062"/>
        </p:xfrm>
        <a:graphic>
          <a:graphicData uri="http://schemas.openxmlformats.org/drawingml/2006/table">
            <a:tbl>
              <a:tblPr firstRow="1" bandRow="1">
                <a:tableStyleId>{5940675A-B579-460E-94D1-54222C63F5DA}</a:tableStyleId>
              </a:tblPr>
              <a:tblGrid>
                <a:gridCol w="1174071">
                  <a:extLst>
                    <a:ext uri="{9D8B030D-6E8A-4147-A177-3AD203B41FA5}">
                      <a16:colId xmlns:a16="http://schemas.microsoft.com/office/drawing/2014/main" val="20000"/>
                    </a:ext>
                  </a:extLst>
                </a:gridCol>
                <a:gridCol w="1174071">
                  <a:extLst>
                    <a:ext uri="{9D8B030D-6E8A-4147-A177-3AD203B41FA5}">
                      <a16:colId xmlns:a16="http://schemas.microsoft.com/office/drawing/2014/main" val="20001"/>
                    </a:ext>
                  </a:extLst>
                </a:gridCol>
                <a:gridCol w="1174071">
                  <a:extLst>
                    <a:ext uri="{9D8B030D-6E8A-4147-A177-3AD203B41FA5}">
                      <a16:colId xmlns:a16="http://schemas.microsoft.com/office/drawing/2014/main" val="20002"/>
                    </a:ext>
                  </a:extLst>
                </a:gridCol>
              </a:tblGrid>
              <a:tr h="1028687">
                <a:tc>
                  <a:txBody>
                    <a:bodyPr/>
                    <a:lstStyle/>
                    <a:p>
                      <a:r>
                        <a:rPr lang="en-US" dirty="0" smtClean="0"/>
                        <a:t>Miles Walked (X)</a:t>
                      </a:r>
                      <a:endParaRPr lang="en-US" dirty="0"/>
                    </a:p>
                  </a:txBody>
                  <a:tcPr/>
                </a:tc>
                <a:tc>
                  <a:txBody>
                    <a:bodyPr/>
                    <a:lstStyle/>
                    <a:p>
                      <a:r>
                        <a:rPr lang="en-US" dirty="0" smtClean="0"/>
                        <a:t>Process</a:t>
                      </a:r>
                      <a:endParaRPr lang="en-US" dirty="0"/>
                    </a:p>
                  </a:txBody>
                  <a:tcPr/>
                </a:tc>
                <a:tc>
                  <a:txBody>
                    <a:bodyPr/>
                    <a:lstStyle/>
                    <a:p>
                      <a:r>
                        <a:rPr lang="en-US" dirty="0" smtClean="0"/>
                        <a:t>Amount Pledged</a:t>
                      </a:r>
                    </a:p>
                    <a:p>
                      <a:r>
                        <a:rPr lang="en-US" dirty="0" smtClean="0"/>
                        <a:t>(Y)</a:t>
                      </a:r>
                      <a:endParaRPr lang="en-US" dirty="0"/>
                    </a:p>
                  </a:txBody>
                  <a:tcPr/>
                </a:tc>
                <a:extLst>
                  <a:ext uri="{0D108BD9-81ED-4DB2-BD59-A6C34878D82A}">
                    <a16:rowId xmlns:a16="http://schemas.microsoft.com/office/drawing/2014/main" val="10000"/>
                  </a:ext>
                </a:extLst>
              </a:tr>
              <a:tr h="411475">
                <a:tc>
                  <a:txBody>
                    <a:bodyPr/>
                    <a:lstStyle/>
                    <a:p>
                      <a:r>
                        <a:rPr lang="en-US" dirty="0" smtClean="0"/>
                        <a:t>1</a:t>
                      </a:r>
                      <a:endParaRPr lang="en-US" dirty="0"/>
                    </a:p>
                  </a:txBody>
                  <a:tcPr/>
                </a:tc>
                <a:tc>
                  <a:txBody>
                    <a:bodyPr/>
                    <a:lstStyle/>
                    <a:p>
                      <a:endParaRPr lang="en-US" dirty="0"/>
                    </a:p>
                  </a:txBody>
                  <a:tcPr/>
                </a:tc>
                <a:tc>
                  <a:txBody>
                    <a:bodyPr/>
                    <a:lstStyle/>
                    <a:p>
                      <a:r>
                        <a:rPr lang="en-US" dirty="0" smtClean="0"/>
                        <a:t>$31.50</a:t>
                      </a:r>
                      <a:endParaRPr lang="en-US" dirty="0"/>
                    </a:p>
                  </a:txBody>
                  <a:tcPr/>
                </a:tc>
                <a:extLst>
                  <a:ext uri="{0D108BD9-81ED-4DB2-BD59-A6C34878D82A}">
                    <a16:rowId xmlns:a16="http://schemas.microsoft.com/office/drawing/2014/main" val="10001"/>
                  </a:ext>
                </a:extLst>
              </a:tr>
              <a:tr h="411475">
                <a:tc>
                  <a:txBody>
                    <a:bodyPr/>
                    <a:lstStyle/>
                    <a:p>
                      <a:r>
                        <a:rPr lang="en-US" dirty="0" smtClean="0"/>
                        <a:t>2</a:t>
                      </a:r>
                      <a:endParaRPr lang="en-US" dirty="0"/>
                    </a:p>
                  </a:txBody>
                  <a:tcPr/>
                </a:tc>
                <a:tc>
                  <a:txBody>
                    <a:bodyPr/>
                    <a:lstStyle/>
                    <a:p>
                      <a:endParaRPr lang="en-US" dirty="0"/>
                    </a:p>
                  </a:txBody>
                  <a:tcPr/>
                </a:tc>
                <a:tc>
                  <a:txBody>
                    <a:bodyPr/>
                    <a:lstStyle/>
                    <a:p>
                      <a:r>
                        <a:rPr lang="en-US" dirty="0" smtClean="0"/>
                        <a:t>$33.00</a:t>
                      </a:r>
                      <a:endParaRPr lang="en-US" dirty="0"/>
                    </a:p>
                  </a:txBody>
                  <a:tcPr/>
                </a:tc>
                <a:extLst>
                  <a:ext uri="{0D108BD9-81ED-4DB2-BD59-A6C34878D82A}">
                    <a16:rowId xmlns:a16="http://schemas.microsoft.com/office/drawing/2014/main" val="10002"/>
                  </a:ext>
                </a:extLst>
              </a:tr>
              <a:tr h="411475">
                <a:tc>
                  <a:txBody>
                    <a:bodyPr/>
                    <a:lstStyle/>
                    <a:p>
                      <a:r>
                        <a:rPr lang="en-US" dirty="0" smtClean="0"/>
                        <a:t>3</a:t>
                      </a:r>
                      <a:endParaRPr lang="en-US" dirty="0"/>
                    </a:p>
                  </a:txBody>
                  <a:tcPr/>
                </a:tc>
                <a:tc>
                  <a:txBody>
                    <a:bodyPr/>
                    <a:lstStyle/>
                    <a:p>
                      <a:endParaRPr lang="en-US" dirty="0"/>
                    </a:p>
                  </a:txBody>
                  <a:tcPr/>
                </a:tc>
                <a:tc>
                  <a:txBody>
                    <a:bodyPr/>
                    <a:lstStyle/>
                    <a:p>
                      <a:r>
                        <a:rPr lang="en-US" dirty="0" smtClean="0"/>
                        <a:t>$34.50</a:t>
                      </a:r>
                      <a:endParaRPr lang="en-US" dirty="0"/>
                    </a:p>
                  </a:txBody>
                  <a:tcPr/>
                </a:tc>
                <a:extLst>
                  <a:ext uri="{0D108BD9-81ED-4DB2-BD59-A6C34878D82A}">
                    <a16:rowId xmlns:a16="http://schemas.microsoft.com/office/drawing/2014/main" val="10003"/>
                  </a:ext>
                </a:extLst>
              </a:tr>
              <a:tr h="411475">
                <a:tc>
                  <a:txBody>
                    <a:bodyPr/>
                    <a:lstStyle/>
                    <a:p>
                      <a:r>
                        <a:rPr lang="en-US" dirty="0" smtClean="0"/>
                        <a:t>4</a:t>
                      </a:r>
                      <a:endParaRPr lang="en-US" dirty="0"/>
                    </a:p>
                  </a:txBody>
                  <a:tcPr/>
                </a:tc>
                <a:tc>
                  <a:txBody>
                    <a:bodyPr/>
                    <a:lstStyle/>
                    <a:p>
                      <a:endParaRPr lang="en-US" dirty="0"/>
                    </a:p>
                  </a:txBody>
                  <a:tcPr/>
                </a:tc>
                <a:tc>
                  <a:txBody>
                    <a:bodyPr/>
                    <a:lstStyle/>
                    <a:p>
                      <a:r>
                        <a:rPr lang="en-US" dirty="0" smtClean="0"/>
                        <a:t>$36.00</a:t>
                      </a:r>
                      <a:endParaRPr lang="en-US" dirty="0"/>
                    </a:p>
                  </a:txBody>
                  <a:tcPr/>
                </a:tc>
                <a:extLst>
                  <a:ext uri="{0D108BD9-81ED-4DB2-BD59-A6C34878D82A}">
                    <a16:rowId xmlns:a16="http://schemas.microsoft.com/office/drawing/2014/main" val="10004"/>
                  </a:ext>
                </a:extLst>
              </a:tr>
              <a:tr h="411475">
                <a:tc>
                  <a:txBody>
                    <a:bodyPr/>
                    <a:lstStyle/>
                    <a:p>
                      <a:r>
                        <a:rPr lang="en-US" dirty="0" smtClean="0"/>
                        <a:t>X</a:t>
                      </a:r>
                      <a:endParaRPr lang="en-US" dirty="0"/>
                    </a:p>
                  </a:txBody>
                  <a:tcPr/>
                </a:tc>
                <a:tc>
                  <a:txBody>
                    <a:bodyPr/>
                    <a:lstStyle/>
                    <a:p>
                      <a:endParaRPr lang="en-US" dirty="0"/>
                    </a:p>
                  </a:txBody>
                  <a:tcPr/>
                </a:tc>
                <a:tc>
                  <a:txBody>
                    <a:bodyPr/>
                    <a:lstStyle/>
                    <a:p>
                      <a:r>
                        <a:rPr lang="en-US" dirty="0" smtClean="0"/>
                        <a:t>Y</a:t>
                      </a:r>
                      <a:endParaRPr lang="en-US" dirty="0"/>
                    </a:p>
                  </a:txBody>
                  <a:tcPr/>
                </a:tc>
                <a:extLst>
                  <a:ext uri="{0D108BD9-81ED-4DB2-BD59-A6C34878D82A}">
                    <a16:rowId xmlns:a16="http://schemas.microsoft.com/office/drawing/2014/main" val="10005"/>
                  </a:ext>
                </a:extLst>
              </a:tr>
            </a:tbl>
          </a:graphicData>
        </a:graphic>
      </p:graphicFrame>
      <p:cxnSp>
        <p:nvCxnSpPr>
          <p:cNvPr id="8" name="Straight Connector 7"/>
          <p:cNvCxnSpPr>
            <a:stCxn id="3" idx="1"/>
          </p:cNvCxnSpPr>
          <p:nvPr/>
        </p:nvCxnSpPr>
        <p:spPr>
          <a:xfrm flipH="1" flipV="1">
            <a:off x="1185081" y="3944205"/>
            <a:ext cx="246844" cy="108346"/>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1185081" y="3701956"/>
            <a:ext cx="233291" cy="21609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flipV="1">
            <a:off x="1227209" y="4485566"/>
            <a:ext cx="204811" cy="1069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1227209" y="4269475"/>
            <a:ext cx="204811" cy="1899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1185176" y="4943904"/>
            <a:ext cx="233196" cy="39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185176" y="4647065"/>
            <a:ext cx="204716" cy="27067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3" idx="3"/>
          </p:cNvCxnSpPr>
          <p:nvPr/>
        </p:nvCxnSpPr>
        <p:spPr>
          <a:xfrm flipV="1">
            <a:off x="4954138" y="3871634"/>
            <a:ext cx="179698" cy="18091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4967787" y="3673911"/>
            <a:ext cx="166049" cy="171092"/>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4956414" y="4391362"/>
            <a:ext cx="177422" cy="202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flipV="1">
            <a:off x="4970063" y="4215272"/>
            <a:ext cx="163773" cy="17609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4983712" y="4869591"/>
            <a:ext cx="193340" cy="144377"/>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5026928" y="4657000"/>
            <a:ext cx="150124" cy="202720"/>
          </a:xfrm>
          <a:prstGeom prst="line">
            <a:avLst/>
          </a:prstGeom>
        </p:spPr>
        <p:style>
          <a:lnRef idx="2">
            <a:schemeClr val="accent1"/>
          </a:lnRef>
          <a:fillRef idx="0">
            <a:schemeClr val="accent1"/>
          </a:fillRef>
          <a:effectRef idx="1">
            <a:schemeClr val="accent1"/>
          </a:effectRef>
          <a:fontRef idx="minor">
            <a:schemeClr val="tx1"/>
          </a:fontRef>
        </p:style>
      </p:cxnSp>
      <p:sp>
        <p:nvSpPr>
          <p:cNvPr id="14351" name="TextBox 14350"/>
          <p:cNvSpPr txBox="1"/>
          <p:nvPr/>
        </p:nvSpPr>
        <p:spPr>
          <a:xfrm>
            <a:off x="767979" y="3683219"/>
            <a:ext cx="417102" cy="369332"/>
          </a:xfrm>
          <a:prstGeom prst="rect">
            <a:avLst/>
          </a:prstGeom>
          <a:noFill/>
        </p:spPr>
        <p:txBody>
          <a:bodyPr wrap="none" rtlCol="0">
            <a:spAutoFit/>
          </a:bodyPr>
          <a:lstStyle/>
          <a:p>
            <a:r>
              <a:rPr lang="en-US" dirty="0" smtClean="0"/>
              <a:t>+1</a:t>
            </a:r>
            <a:endParaRPr lang="en-US" dirty="0"/>
          </a:p>
        </p:txBody>
      </p:sp>
      <p:sp>
        <p:nvSpPr>
          <p:cNvPr id="54" name="TextBox 53"/>
          <p:cNvSpPr txBox="1"/>
          <p:nvPr/>
        </p:nvSpPr>
        <p:spPr>
          <a:xfrm>
            <a:off x="810107" y="4248433"/>
            <a:ext cx="417102" cy="369332"/>
          </a:xfrm>
          <a:prstGeom prst="rect">
            <a:avLst/>
          </a:prstGeom>
          <a:noFill/>
        </p:spPr>
        <p:txBody>
          <a:bodyPr wrap="none" rtlCol="0">
            <a:spAutoFit/>
          </a:bodyPr>
          <a:lstStyle/>
          <a:p>
            <a:r>
              <a:rPr lang="en-US" dirty="0" smtClean="0"/>
              <a:t>+1</a:t>
            </a:r>
            <a:endParaRPr lang="en-US" dirty="0"/>
          </a:p>
        </p:txBody>
      </p:sp>
      <p:sp>
        <p:nvSpPr>
          <p:cNvPr id="56" name="TextBox 55"/>
          <p:cNvSpPr txBox="1"/>
          <p:nvPr/>
        </p:nvSpPr>
        <p:spPr>
          <a:xfrm>
            <a:off x="754426" y="4733078"/>
            <a:ext cx="417102" cy="369332"/>
          </a:xfrm>
          <a:prstGeom prst="rect">
            <a:avLst/>
          </a:prstGeom>
          <a:noFill/>
        </p:spPr>
        <p:txBody>
          <a:bodyPr wrap="none" rtlCol="0">
            <a:spAutoFit/>
          </a:bodyPr>
          <a:lstStyle/>
          <a:p>
            <a:r>
              <a:rPr lang="en-US" dirty="0" smtClean="0"/>
              <a:t>+1</a:t>
            </a:r>
            <a:endParaRPr lang="en-US" dirty="0"/>
          </a:p>
        </p:txBody>
      </p:sp>
      <p:sp>
        <p:nvSpPr>
          <p:cNvPr id="58" name="TextBox 57"/>
          <p:cNvSpPr txBox="1"/>
          <p:nvPr/>
        </p:nvSpPr>
        <p:spPr>
          <a:xfrm>
            <a:off x="5174873" y="3656167"/>
            <a:ext cx="708848" cy="369332"/>
          </a:xfrm>
          <a:prstGeom prst="rect">
            <a:avLst/>
          </a:prstGeom>
          <a:noFill/>
        </p:spPr>
        <p:txBody>
          <a:bodyPr wrap="none" rtlCol="0">
            <a:spAutoFit/>
          </a:bodyPr>
          <a:lstStyle/>
          <a:p>
            <a:r>
              <a:rPr lang="en-US" dirty="0" smtClean="0"/>
              <a:t>+1.50</a:t>
            </a:r>
            <a:endParaRPr lang="en-US" dirty="0"/>
          </a:p>
        </p:txBody>
      </p:sp>
      <p:sp>
        <p:nvSpPr>
          <p:cNvPr id="59" name="TextBox 58"/>
          <p:cNvSpPr txBox="1"/>
          <p:nvPr/>
        </p:nvSpPr>
        <p:spPr>
          <a:xfrm>
            <a:off x="5177052" y="4206696"/>
            <a:ext cx="708848" cy="369332"/>
          </a:xfrm>
          <a:prstGeom prst="rect">
            <a:avLst/>
          </a:prstGeom>
          <a:noFill/>
        </p:spPr>
        <p:txBody>
          <a:bodyPr wrap="none" rtlCol="0">
            <a:spAutoFit/>
          </a:bodyPr>
          <a:lstStyle/>
          <a:p>
            <a:r>
              <a:rPr lang="en-US" dirty="0" smtClean="0"/>
              <a:t>+1.50</a:t>
            </a:r>
            <a:endParaRPr lang="en-US" dirty="0"/>
          </a:p>
        </p:txBody>
      </p:sp>
      <p:sp>
        <p:nvSpPr>
          <p:cNvPr id="60" name="TextBox 59"/>
          <p:cNvSpPr txBox="1"/>
          <p:nvPr/>
        </p:nvSpPr>
        <p:spPr>
          <a:xfrm>
            <a:off x="5135466" y="4696018"/>
            <a:ext cx="708848" cy="369332"/>
          </a:xfrm>
          <a:prstGeom prst="rect">
            <a:avLst/>
          </a:prstGeom>
          <a:noFill/>
        </p:spPr>
        <p:txBody>
          <a:bodyPr wrap="none" rtlCol="0">
            <a:spAutoFit/>
          </a:bodyPr>
          <a:lstStyle/>
          <a:p>
            <a:r>
              <a:rPr lang="en-US" dirty="0" smtClean="0"/>
              <a:t>+1.50</a:t>
            </a:r>
            <a:endParaRPr lang="en-US" dirty="0"/>
          </a:p>
        </p:txBody>
      </p:sp>
    </p:spTree>
    <p:extLst>
      <p:ext uri="{BB962C8B-B14F-4D97-AF65-F5344CB8AC3E}">
        <p14:creationId xmlns:p14="http://schemas.microsoft.com/office/powerpoint/2010/main" val="4270913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35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351" grpId="0"/>
      <p:bldP spid="54" grpId="0"/>
      <p:bldP spid="56" grpId="0"/>
      <p:bldP spid="58" grpId="0"/>
      <p:bldP spid="59"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66"/>
          <p:cNvSpPr>
            <a:spLocks noGrp="1"/>
          </p:cNvSpPr>
          <p:nvPr>
            <p:ph type="title"/>
          </p:nvPr>
        </p:nvSpPr>
        <p:spPr bwMode="auto">
          <a:xfrm>
            <a:off x="534988" y="1084263"/>
            <a:ext cx="8229600" cy="671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smtClean="0">
                <a:latin typeface="Verdana" panose="020B0604030504040204" pitchFamily="34" charset="0"/>
              </a:rPr>
              <a:t>Set up a Table w/the process</a:t>
            </a:r>
          </a:p>
        </p:txBody>
      </p:sp>
      <p:sp>
        <p:nvSpPr>
          <p:cNvPr id="11" name="Text Placeholder 10"/>
          <p:cNvSpPr>
            <a:spLocks noGrp="1"/>
          </p:cNvSpPr>
          <p:nvPr>
            <p:ph type="body" sz="quarter" idx="13"/>
          </p:nvPr>
        </p:nvSpPr>
        <p:spPr bwMode="auto">
          <a:xfrm>
            <a:off x="526229" y="1675651"/>
            <a:ext cx="8229600" cy="12741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spAutoFit/>
          </a:bodyPr>
          <a:lstStyle/>
          <a:p>
            <a:r>
              <a:rPr lang="en-US" b="1" dirty="0" smtClean="0"/>
              <a:t>Step 2. </a:t>
            </a:r>
            <a:r>
              <a:rPr lang="en-US" dirty="0" smtClean="0"/>
              <a:t>Find </a:t>
            </a:r>
            <a:r>
              <a:rPr lang="en-US" dirty="0"/>
              <a:t>the rate that represents the amount pledged per mile walked.  </a:t>
            </a:r>
          </a:p>
          <a:p>
            <a:pPr>
              <a:buFont typeface="+mj-lt" charset="0"/>
              <a:buNone/>
            </a:pPr>
            <a:endParaRPr lang="en-US" altLang="en-US" dirty="0" smtClean="0">
              <a:latin typeface="Verdana" panose="020B0604030504040204" pitchFamily="34" charset="0"/>
            </a:endParaRPr>
          </a:p>
        </p:txBody>
      </p:sp>
      <p:cxnSp>
        <p:nvCxnSpPr>
          <p:cNvPr id="8" name="Straight Connector 7"/>
          <p:cNvCxnSpPr/>
          <p:nvPr/>
        </p:nvCxnSpPr>
        <p:spPr>
          <a:xfrm flipH="1" flipV="1">
            <a:off x="1185081" y="3917153"/>
            <a:ext cx="246844" cy="108346"/>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1185081" y="3701956"/>
            <a:ext cx="233291" cy="21609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flipV="1">
            <a:off x="1227209" y="4485566"/>
            <a:ext cx="204811" cy="1069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1227209" y="4269475"/>
            <a:ext cx="204811" cy="1899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1185176" y="4943904"/>
            <a:ext cx="233196" cy="39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185176" y="4647065"/>
            <a:ext cx="204716" cy="27067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4954138" y="3844583"/>
            <a:ext cx="179698" cy="1809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4967787" y="3673911"/>
            <a:ext cx="166049" cy="171092"/>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4956414" y="4391362"/>
            <a:ext cx="177422" cy="202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flipV="1">
            <a:off x="4970063" y="4215272"/>
            <a:ext cx="163773" cy="17609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4983712" y="4869591"/>
            <a:ext cx="193340" cy="144377"/>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5026928" y="4657000"/>
            <a:ext cx="150124" cy="202720"/>
          </a:xfrm>
          <a:prstGeom prst="line">
            <a:avLst/>
          </a:prstGeom>
        </p:spPr>
        <p:style>
          <a:lnRef idx="2">
            <a:schemeClr val="accent1"/>
          </a:lnRef>
          <a:fillRef idx="0">
            <a:schemeClr val="accent1"/>
          </a:fillRef>
          <a:effectRef idx="1">
            <a:schemeClr val="accent1"/>
          </a:effectRef>
          <a:fontRef idx="minor">
            <a:schemeClr val="tx1"/>
          </a:fontRef>
        </p:style>
      </p:cxnSp>
      <p:sp>
        <p:nvSpPr>
          <p:cNvPr id="14351" name="TextBox 14350"/>
          <p:cNvSpPr txBox="1"/>
          <p:nvPr/>
        </p:nvSpPr>
        <p:spPr>
          <a:xfrm>
            <a:off x="767979" y="3683219"/>
            <a:ext cx="417102" cy="369332"/>
          </a:xfrm>
          <a:prstGeom prst="rect">
            <a:avLst/>
          </a:prstGeom>
          <a:noFill/>
        </p:spPr>
        <p:txBody>
          <a:bodyPr wrap="none" rtlCol="0">
            <a:spAutoFit/>
          </a:bodyPr>
          <a:lstStyle/>
          <a:p>
            <a:r>
              <a:rPr lang="en-US" dirty="0" smtClean="0"/>
              <a:t>+1</a:t>
            </a:r>
            <a:endParaRPr lang="en-US" dirty="0"/>
          </a:p>
        </p:txBody>
      </p:sp>
      <p:sp>
        <p:nvSpPr>
          <p:cNvPr id="54" name="TextBox 53"/>
          <p:cNvSpPr txBox="1"/>
          <p:nvPr/>
        </p:nvSpPr>
        <p:spPr>
          <a:xfrm>
            <a:off x="810107" y="4248433"/>
            <a:ext cx="417102" cy="369332"/>
          </a:xfrm>
          <a:prstGeom prst="rect">
            <a:avLst/>
          </a:prstGeom>
          <a:noFill/>
        </p:spPr>
        <p:txBody>
          <a:bodyPr wrap="none" rtlCol="0">
            <a:spAutoFit/>
          </a:bodyPr>
          <a:lstStyle/>
          <a:p>
            <a:r>
              <a:rPr lang="en-US" dirty="0" smtClean="0"/>
              <a:t>+1</a:t>
            </a:r>
            <a:endParaRPr lang="en-US" dirty="0"/>
          </a:p>
        </p:txBody>
      </p:sp>
      <p:sp>
        <p:nvSpPr>
          <p:cNvPr id="56" name="TextBox 55"/>
          <p:cNvSpPr txBox="1"/>
          <p:nvPr/>
        </p:nvSpPr>
        <p:spPr>
          <a:xfrm>
            <a:off x="754426" y="4733078"/>
            <a:ext cx="417102" cy="369332"/>
          </a:xfrm>
          <a:prstGeom prst="rect">
            <a:avLst/>
          </a:prstGeom>
          <a:noFill/>
        </p:spPr>
        <p:txBody>
          <a:bodyPr wrap="none" rtlCol="0">
            <a:spAutoFit/>
          </a:bodyPr>
          <a:lstStyle/>
          <a:p>
            <a:r>
              <a:rPr lang="en-US" dirty="0" smtClean="0"/>
              <a:t>+1</a:t>
            </a:r>
            <a:endParaRPr lang="en-US" dirty="0"/>
          </a:p>
        </p:txBody>
      </p:sp>
      <p:sp>
        <p:nvSpPr>
          <p:cNvPr id="58" name="TextBox 57"/>
          <p:cNvSpPr txBox="1"/>
          <p:nvPr/>
        </p:nvSpPr>
        <p:spPr>
          <a:xfrm>
            <a:off x="5174873" y="3656167"/>
            <a:ext cx="708848" cy="369332"/>
          </a:xfrm>
          <a:prstGeom prst="rect">
            <a:avLst/>
          </a:prstGeom>
          <a:noFill/>
        </p:spPr>
        <p:txBody>
          <a:bodyPr wrap="none" rtlCol="0">
            <a:spAutoFit/>
          </a:bodyPr>
          <a:lstStyle/>
          <a:p>
            <a:r>
              <a:rPr lang="en-US" dirty="0" smtClean="0"/>
              <a:t>+1.50</a:t>
            </a:r>
            <a:endParaRPr lang="en-US" dirty="0"/>
          </a:p>
        </p:txBody>
      </p:sp>
      <p:sp>
        <p:nvSpPr>
          <p:cNvPr id="59" name="TextBox 58"/>
          <p:cNvSpPr txBox="1"/>
          <p:nvPr/>
        </p:nvSpPr>
        <p:spPr>
          <a:xfrm>
            <a:off x="5177052" y="4206696"/>
            <a:ext cx="708848" cy="369332"/>
          </a:xfrm>
          <a:prstGeom prst="rect">
            <a:avLst/>
          </a:prstGeom>
          <a:noFill/>
        </p:spPr>
        <p:txBody>
          <a:bodyPr wrap="none" rtlCol="0">
            <a:spAutoFit/>
          </a:bodyPr>
          <a:lstStyle/>
          <a:p>
            <a:r>
              <a:rPr lang="en-US" dirty="0" smtClean="0"/>
              <a:t>+1.50</a:t>
            </a:r>
            <a:endParaRPr lang="en-US" dirty="0"/>
          </a:p>
        </p:txBody>
      </p:sp>
      <p:sp>
        <p:nvSpPr>
          <p:cNvPr id="60" name="TextBox 59"/>
          <p:cNvSpPr txBox="1"/>
          <p:nvPr/>
        </p:nvSpPr>
        <p:spPr>
          <a:xfrm>
            <a:off x="5135466" y="4696018"/>
            <a:ext cx="708848" cy="369332"/>
          </a:xfrm>
          <a:prstGeom prst="rect">
            <a:avLst/>
          </a:prstGeom>
          <a:noFill/>
        </p:spPr>
        <p:txBody>
          <a:bodyPr wrap="none" rtlCol="0">
            <a:spAutoFit/>
          </a:bodyPr>
          <a:lstStyle/>
          <a:p>
            <a:r>
              <a:rPr lang="en-US" dirty="0" smtClean="0"/>
              <a:t>+1.50</a:t>
            </a:r>
            <a:endParaRPr lang="en-US" dirty="0"/>
          </a:p>
        </p:txBody>
      </p:sp>
      <mc:AlternateContent xmlns:mc="http://schemas.openxmlformats.org/markup-compatibility/2006" xmlns:a14="http://schemas.microsoft.com/office/drawing/2010/main">
        <mc:Choice Requires="a14">
          <p:sp>
            <p:nvSpPr>
              <p:cNvPr id="2" name="Rectangle 1"/>
              <p:cNvSpPr/>
              <p:nvPr/>
            </p:nvSpPr>
            <p:spPr>
              <a:xfrm>
                <a:off x="5598626" y="2624181"/>
                <a:ext cx="2999463" cy="1301125"/>
              </a:xfrm>
              <a:prstGeom prst="rect">
                <a:avLst/>
              </a:prstGeom>
            </p:spPr>
            <p:txBody>
              <a:bodyPr wrap="square">
                <a:spAutoFit/>
              </a:bodyPr>
              <a:lstStyle/>
              <a:p>
                <a:r>
                  <a:rPr lang="en-US" sz="2800" dirty="0" smtClean="0">
                    <a:solidFill>
                      <a:schemeClr val="tx1"/>
                    </a:solidFill>
                  </a:rPr>
                  <a:t>  </a:t>
                </a:r>
                <a14:m>
                  <m:oMath xmlns:m="http://schemas.openxmlformats.org/officeDocument/2006/math">
                    <m:f>
                      <m:fPr>
                        <m:ctrlPr>
                          <a:rPr lang="en-US" sz="2800" i="1" smtClean="0">
                            <a:solidFill>
                              <a:schemeClr val="tx1"/>
                            </a:solidFill>
                            <a:latin typeface="Cambria Math" panose="02040503050406030204" pitchFamily="18" charset="0"/>
                          </a:rPr>
                        </m:ctrlPr>
                      </m:fPr>
                      <m:num>
                        <m:r>
                          <m:rPr>
                            <m:sty m:val="p"/>
                          </m:rPr>
                          <a:rPr lang="el-GR" sz="2800" b="0" i="1" smtClean="0">
                            <a:solidFill>
                              <a:schemeClr val="tx1"/>
                            </a:solidFill>
                            <a:latin typeface="Cambria Math" panose="02040503050406030204" pitchFamily="18" charset="0"/>
                          </a:rPr>
                          <m:t>Δ</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𝑦</m:t>
                        </m:r>
                      </m:num>
                      <m:den>
                        <m:r>
                          <m:rPr>
                            <m:sty m:val="p"/>
                          </m:rPr>
                          <a:rPr lang="el-GR" sz="2800" i="1">
                            <a:latin typeface="Cambria Math" panose="02040503050406030204" pitchFamily="18" charset="0"/>
                          </a:rPr>
                          <m:t>Δ</m:t>
                        </m:r>
                        <m:r>
                          <a:rPr lang="en-US" sz="2800" b="0" i="1" smtClean="0">
                            <a:latin typeface="Cambria Math" panose="02040503050406030204" pitchFamily="18" charset="0"/>
                          </a:rPr>
                          <m:t> </m:t>
                        </m:r>
                        <m:r>
                          <a:rPr lang="en-US" sz="2800" b="0" i="1" smtClean="0">
                            <a:latin typeface="Cambria Math" panose="02040503050406030204" pitchFamily="18" charset="0"/>
                          </a:rPr>
                          <m:t>𝑥</m:t>
                        </m:r>
                      </m:den>
                    </m:f>
                    <m:r>
                      <a:rPr lang="en-US" sz="2800" b="0" i="1" smtClean="0">
                        <a:solidFill>
                          <a:schemeClr val="tx1"/>
                        </a:solidFill>
                        <a:latin typeface="Cambria Math" panose="02040503050406030204" pitchFamily="18" charset="0"/>
                      </a:rPr>
                      <m:t> =</m:t>
                    </m:r>
                    <m:f>
                      <m:fPr>
                        <m:ctrlPr>
                          <a:rPr lang="en-US" sz="280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1.50</m:t>
                        </m:r>
                      </m:num>
                      <m:den>
                        <m:r>
                          <a:rPr lang="en-US" sz="2800" b="0" i="1" smtClean="0">
                            <a:solidFill>
                              <a:schemeClr val="tx1"/>
                            </a:solidFill>
                            <a:latin typeface="Cambria Math" panose="02040503050406030204" pitchFamily="18" charset="0"/>
                          </a:rPr>
                          <m:t>1</m:t>
                        </m:r>
                      </m:den>
                    </m:f>
                    <m:r>
                      <a:rPr lang="en-US" sz="2800" b="0" i="0" smtClean="0">
                        <a:solidFill>
                          <a:schemeClr val="tx1"/>
                        </a:solidFill>
                        <a:latin typeface="Cambria Math" panose="02040503050406030204" pitchFamily="18" charset="0"/>
                      </a:rPr>
                      <m:t> </m:t>
                    </m:r>
                    <m:r>
                      <a:rPr lang="en-US" sz="2800" b="0" i="0" smtClean="0">
                        <a:solidFill>
                          <a:srgbClr val="FF0000"/>
                        </a:solidFill>
                        <a:latin typeface="Cambria Math" panose="02040503050406030204" pitchFamily="18" charset="0"/>
                      </a:rPr>
                      <m:t>=</m:t>
                    </m:r>
                  </m:oMath>
                </a14:m>
                <a:endParaRPr lang="en-US" sz="2800" b="0" i="0" dirty="0" smtClean="0">
                  <a:solidFill>
                    <a:srgbClr val="FF0000"/>
                  </a:solidFill>
                  <a:latin typeface="Cambria Math" panose="02040503050406030204" pitchFamily="18" charset="0"/>
                </a:endParaRPr>
              </a:p>
              <a:p>
                <a:endParaRPr lang="en-US" b="0" i="0" dirty="0" smtClean="0">
                  <a:solidFill>
                    <a:srgbClr val="FF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0" smtClean="0">
                          <a:solidFill>
                            <a:srgbClr val="FF0000"/>
                          </a:solidFill>
                          <a:latin typeface="Cambria Math" panose="02040503050406030204" pitchFamily="18" charset="0"/>
                        </a:rPr>
                        <m:t>$1.50 </m:t>
                      </m:r>
                      <m:r>
                        <m:rPr>
                          <m:sty m:val="p"/>
                        </m:rPr>
                        <a:rPr lang="en-US" sz="2000" b="0" i="0" smtClean="0">
                          <a:solidFill>
                            <a:srgbClr val="FF0000"/>
                          </a:solidFill>
                          <a:latin typeface="Cambria Math" panose="02040503050406030204" pitchFamily="18" charset="0"/>
                        </a:rPr>
                        <m:t>per</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mile</m:t>
                      </m:r>
                      <m:r>
                        <a:rPr lang="en-US" sz="2000" b="0" i="0" smtClean="0">
                          <a:solidFill>
                            <a:srgbClr val="FF0000"/>
                          </a:solidFill>
                          <a:latin typeface="Cambria Math" panose="02040503050406030204" pitchFamily="18" charset="0"/>
                        </a:rPr>
                        <m:t>  </m:t>
                      </m:r>
                    </m:oMath>
                  </m:oMathPara>
                </a14:m>
                <a:endParaRPr lang="en-US" sz="2000" dirty="0"/>
              </a:p>
            </p:txBody>
          </p:sp>
        </mc:Choice>
        <mc:Fallback xmlns="">
          <p:sp>
            <p:nvSpPr>
              <p:cNvPr id="2" name="Rectangle 1"/>
              <p:cNvSpPr>
                <a:spLocks noRot="1" noChangeAspect="1" noMove="1" noResize="1" noEditPoints="1" noAdjustHandles="1" noChangeArrowheads="1" noChangeShapeType="1" noTextEdit="1"/>
              </p:cNvSpPr>
              <p:nvPr/>
            </p:nvSpPr>
            <p:spPr>
              <a:xfrm>
                <a:off x="5598626" y="2624181"/>
                <a:ext cx="2999463" cy="1301125"/>
              </a:xfrm>
              <a:prstGeom prst="rect">
                <a:avLst/>
              </a:prstGeom>
              <a:blipFill rotWithShape="0">
                <a:blip r:embed="rId2"/>
                <a:stretch>
                  <a:fillRect b="-1869"/>
                </a:stretch>
              </a:blipFill>
            </p:spPr>
            <p:txBody>
              <a:bodyPr/>
              <a:lstStyle/>
              <a:p>
                <a:r>
                  <a:rPr lang="en-US">
                    <a:noFill/>
                  </a:rPr>
                  <a:t> </a:t>
                </a:r>
              </a:p>
            </p:txBody>
          </p:sp>
        </mc:Fallback>
      </mc:AlternateContent>
      <p:graphicFrame>
        <p:nvGraphicFramePr>
          <p:cNvPr id="31" name="Table 30"/>
          <p:cNvGraphicFramePr>
            <a:graphicFrameLocks noGrp="1"/>
          </p:cNvGraphicFramePr>
          <p:nvPr>
            <p:extLst>
              <p:ext uri="{D42A27DB-BD31-4B8C-83A1-F6EECF244321}">
                <p14:modId xmlns:p14="http://schemas.microsoft.com/office/powerpoint/2010/main" val="1214030924"/>
              </p:ext>
            </p:extLst>
          </p:nvPr>
        </p:nvGraphicFramePr>
        <p:xfrm>
          <a:off x="1431925" y="2509520"/>
          <a:ext cx="3522213" cy="3086062"/>
        </p:xfrm>
        <a:graphic>
          <a:graphicData uri="http://schemas.openxmlformats.org/drawingml/2006/table">
            <a:tbl>
              <a:tblPr firstRow="1" bandRow="1">
                <a:tableStyleId>{5940675A-B579-460E-94D1-54222C63F5DA}</a:tableStyleId>
              </a:tblPr>
              <a:tblGrid>
                <a:gridCol w="1174071">
                  <a:extLst>
                    <a:ext uri="{9D8B030D-6E8A-4147-A177-3AD203B41FA5}">
                      <a16:colId xmlns:a16="http://schemas.microsoft.com/office/drawing/2014/main" val="20000"/>
                    </a:ext>
                  </a:extLst>
                </a:gridCol>
                <a:gridCol w="1174071">
                  <a:extLst>
                    <a:ext uri="{9D8B030D-6E8A-4147-A177-3AD203B41FA5}">
                      <a16:colId xmlns:a16="http://schemas.microsoft.com/office/drawing/2014/main" val="20001"/>
                    </a:ext>
                  </a:extLst>
                </a:gridCol>
                <a:gridCol w="1174071">
                  <a:extLst>
                    <a:ext uri="{9D8B030D-6E8A-4147-A177-3AD203B41FA5}">
                      <a16:colId xmlns:a16="http://schemas.microsoft.com/office/drawing/2014/main" val="20002"/>
                    </a:ext>
                  </a:extLst>
                </a:gridCol>
              </a:tblGrid>
              <a:tr h="1028687">
                <a:tc>
                  <a:txBody>
                    <a:bodyPr/>
                    <a:lstStyle/>
                    <a:p>
                      <a:r>
                        <a:rPr lang="en-US" dirty="0" smtClean="0"/>
                        <a:t>Miles Walked (X)</a:t>
                      </a:r>
                      <a:endParaRPr lang="en-US" dirty="0"/>
                    </a:p>
                  </a:txBody>
                  <a:tcPr/>
                </a:tc>
                <a:tc>
                  <a:txBody>
                    <a:bodyPr/>
                    <a:lstStyle/>
                    <a:p>
                      <a:r>
                        <a:rPr lang="en-US" dirty="0" smtClean="0"/>
                        <a:t>Process</a:t>
                      </a:r>
                      <a:endParaRPr lang="en-US" dirty="0"/>
                    </a:p>
                  </a:txBody>
                  <a:tcPr/>
                </a:tc>
                <a:tc>
                  <a:txBody>
                    <a:bodyPr/>
                    <a:lstStyle/>
                    <a:p>
                      <a:r>
                        <a:rPr lang="en-US" dirty="0" smtClean="0"/>
                        <a:t>Amount Pledged</a:t>
                      </a:r>
                    </a:p>
                    <a:p>
                      <a:r>
                        <a:rPr lang="en-US" dirty="0" smtClean="0"/>
                        <a:t>(Y)</a:t>
                      </a:r>
                      <a:endParaRPr lang="en-US" dirty="0"/>
                    </a:p>
                  </a:txBody>
                  <a:tcPr/>
                </a:tc>
                <a:extLst>
                  <a:ext uri="{0D108BD9-81ED-4DB2-BD59-A6C34878D82A}">
                    <a16:rowId xmlns:a16="http://schemas.microsoft.com/office/drawing/2014/main" val="10000"/>
                  </a:ext>
                </a:extLst>
              </a:tr>
              <a:tr h="411475">
                <a:tc>
                  <a:txBody>
                    <a:bodyPr/>
                    <a:lstStyle/>
                    <a:p>
                      <a:r>
                        <a:rPr lang="en-US" dirty="0" smtClean="0"/>
                        <a:t>1</a:t>
                      </a:r>
                      <a:endParaRPr lang="en-US" dirty="0"/>
                    </a:p>
                  </a:txBody>
                  <a:tcPr/>
                </a:tc>
                <a:tc>
                  <a:txBody>
                    <a:bodyPr/>
                    <a:lstStyle/>
                    <a:p>
                      <a:endParaRPr lang="en-US" dirty="0"/>
                    </a:p>
                  </a:txBody>
                  <a:tcPr/>
                </a:tc>
                <a:tc>
                  <a:txBody>
                    <a:bodyPr/>
                    <a:lstStyle/>
                    <a:p>
                      <a:r>
                        <a:rPr lang="en-US" dirty="0" smtClean="0"/>
                        <a:t>$31.50</a:t>
                      </a:r>
                      <a:endParaRPr lang="en-US" dirty="0"/>
                    </a:p>
                  </a:txBody>
                  <a:tcPr/>
                </a:tc>
                <a:extLst>
                  <a:ext uri="{0D108BD9-81ED-4DB2-BD59-A6C34878D82A}">
                    <a16:rowId xmlns:a16="http://schemas.microsoft.com/office/drawing/2014/main" val="10001"/>
                  </a:ext>
                </a:extLst>
              </a:tr>
              <a:tr h="411475">
                <a:tc>
                  <a:txBody>
                    <a:bodyPr/>
                    <a:lstStyle/>
                    <a:p>
                      <a:r>
                        <a:rPr lang="en-US" dirty="0" smtClean="0"/>
                        <a:t>2</a:t>
                      </a:r>
                      <a:endParaRPr lang="en-US" dirty="0"/>
                    </a:p>
                  </a:txBody>
                  <a:tcPr/>
                </a:tc>
                <a:tc>
                  <a:txBody>
                    <a:bodyPr/>
                    <a:lstStyle/>
                    <a:p>
                      <a:endParaRPr lang="en-US" dirty="0"/>
                    </a:p>
                  </a:txBody>
                  <a:tcPr/>
                </a:tc>
                <a:tc>
                  <a:txBody>
                    <a:bodyPr/>
                    <a:lstStyle/>
                    <a:p>
                      <a:r>
                        <a:rPr lang="en-US" dirty="0" smtClean="0"/>
                        <a:t>$33.00</a:t>
                      </a:r>
                      <a:endParaRPr lang="en-US" dirty="0"/>
                    </a:p>
                  </a:txBody>
                  <a:tcPr/>
                </a:tc>
                <a:extLst>
                  <a:ext uri="{0D108BD9-81ED-4DB2-BD59-A6C34878D82A}">
                    <a16:rowId xmlns:a16="http://schemas.microsoft.com/office/drawing/2014/main" val="10002"/>
                  </a:ext>
                </a:extLst>
              </a:tr>
              <a:tr h="411475">
                <a:tc>
                  <a:txBody>
                    <a:bodyPr/>
                    <a:lstStyle/>
                    <a:p>
                      <a:r>
                        <a:rPr lang="en-US" dirty="0" smtClean="0"/>
                        <a:t>3</a:t>
                      </a:r>
                      <a:endParaRPr lang="en-US" dirty="0"/>
                    </a:p>
                  </a:txBody>
                  <a:tcPr/>
                </a:tc>
                <a:tc>
                  <a:txBody>
                    <a:bodyPr/>
                    <a:lstStyle/>
                    <a:p>
                      <a:endParaRPr lang="en-US" dirty="0"/>
                    </a:p>
                  </a:txBody>
                  <a:tcPr/>
                </a:tc>
                <a:tc>
                  <a:txBody>
                    <a:bodyPr/>
                    <a:lstStyle/>
                    <a:p>
                      <a:r>
                        <a:rPr lang="en-US" dirty="0" smtClean="0"/>
                        <a:t>$34.50</a:t>
                      </a:r>
                      <a:endParaRPr lang="en-US" dirty="0"/>
                    </a:p>
                  </a:txBody>
                  <a:tcPr/>
                </a:tc>
                <a:extLst>
                  <a:ext uri="{0D108BD9-81ED-4DB2-BD59-A6C34878D82A}">
                    <a16:rowId xmlns:a16="http://schemas.microsoft.com/office/drawing/2014/main" val="10003"/>
                  </a:ext>
                </a:extLst>
              </a:tr>
              <a:tr h="411475">
                <a:tc>
                  <a:txBody>
                    <a:bodyPr/>
                    <a:lstStyle/>
                    <a:p>
                      <a:r>
                        <a:rPr lang="en-US" dirty="0" smtClean="0"/>
                        <a:t>4</a:t>
                      </a:r>
                      <a:endParaRPr lang="en-US" dirty="0"/>
                    </a:p>
                  </a:txBody>
                  <a:tcPr/>
                </a:tc>
                <a:tc>
                  <a:txBody>
                    <a:bodyPr/>
                    <a:lstStyle/>
                    <a:p>
                      <a:endParaRPr lang="en-US" dirty="0"/>
                    </a:p>
                  </a:txBody>
                  <a:tcPr/>
                </a:tc>
                <a:tc>
                  <a:txBody>
                    <a:bodyPr/>
                    <a:lstStyle/>
                    <a:p>
                      <a:r>
                        <a:rPr lang="en-US" dirty="0" smtClean="0"/>
                        <a:t>$36.00</a:t>
                      </a:r>
                      <a:endParaRPr lang="en-US" dirty="0"/>
                    </a:p>
                  </a:txBody>
                  <a:tcPr/>
                </a:tc>
                <a:extLst>
                  <a:ext uri="{0D108BD9-81ED-4DB2-BD59-A6C34878D82A}">
                    <a16:rowId xmlns:a16="http://schemas.microsoft.com/office/drawing/2014/main" val="10004"/>
                  </a:ext>
                </a:extLst>
              </a:tr>
              <a:tr h="411475">
                <a:tc>
                  <a:txBody>
                    <a:bodyPr/>
                    <a:lstStyle/>
                    <a:p>
                      <a:r>
                        <a:rPr lang="en-US" dirty="0" smtClean="0"/>
                        <a:t>X</a:t>
                      </a:r>
                      <a:endParaRPr lang="en-US" dirty="0"/>
                    </a:p>
                  </a:txBody>
                  <a:tcPr/>
                </a:tc>
                <a:tc>
                  <a:txBody>
                    <a:bodyPr/>
                    <a:lstStyle/>
                    <a:p>
                      <a:endParaRPr lang="en-US" dirty="0"/>
                    </a:p>
                  </a:txBody>
                  <a:tcPr/>
                </a:tc>
                <a:tc>
                  <a:txBody>
                    <a:bodyPr/>
                    <a:lstStyle/>
                    <a:p>
                      <a:r>
                        <a:rPr lang="en-US" dirty="0" smtClean="0"/>
                        <a:t>Y</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07601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66"/>
          <p:cNvSpPr>
            <a:spLocks noGrp="1"/>
          </p:cNvSpPr>
          <p:nvPr>
            <p:ph type="title"/>
          </p:nvPr>
        </p:nvSpPr>
        <p:spPr bwMode="auto">
          <a:xfrm>
            <a:off x="534988" y="1084263"/>
            <a:ext cx="8229600" cy="671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smtClean="0">
                <a:latin typeface="Verdana" panose="020B0604030504040204" pitchFamily="34" charset="0"/>
              </a:rPr>
              <a:t>Set up a Table w/the process</a:t>
            </a:r>
          </a:p>
        </p:txBody>
      </p:sp>
      <p:sp>
        <p:nvSpPr>
          <p:cNvPr id="11" name="Text Placeholder 10"/>
          <p:cNvSpPr>
            <a:spLocks noGrp="1"/>
          </p:cNvSpPr>
          <p:nvPr>
            <p:ph type="body" sz="quarter" idx="13"/>
          </p:nvPr>
        </p:nvSpPr>
        <p:spPr bwMode="auto">
          <a:xfrm>
            <a:off x="526229" y="1675651"/>
            <a:ext cx="8229600" cy="12741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spAutoFit/>
          </a:bodyPr>
          <a:lstStyle/>
          <a:p>
            <a:r>
              <a:rPr lang="en-US" b="1" dirty="0" smtClean="0"/>
              <a:t>Step 2. </a:t>
            </a:r>
            <a:r>
              <a:rPr lang="en-US" dirty="0" smtClean="0"/>
              <a:t>Find </a:t>
            </a:r>
            <a:r>
              <a:rPr lang="en-US" dirty="0"/>
              <a:t>the rate that represents the amount pledged per mile walked.  </a:t>
            </a:r>
          </a:p>
          <a:p>
            <a:pPr>
              <a:buFont typeface="+mj-lt" charset="0"/>
              <a:buNone/>
            </a:pPr>
            <a:endParaRPr lang="en-US" altLang="en-US" dirty="0" smtClean="0">
              <a:latin typeface="Verdan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01327162"/>
              </p:ext>
            </p:extLst>
          </p:nvPr>
        </p:nvGraphicFramePr>
        <p:xfrm>
          <a:off x="1431925" y="2509520"/>
          <a:ext cx="3522213" cy="3086062"/>
        </p:xfrm>
        <a:graphic>
          <a:graphicData uri="http://schemas.openxmlformats.org/drawingml/2006/table">
            <a:tbl>
              <a:tblPr firstRow="1" bandRow="1">
                <a:tableStyleId>{5940675A-B579-460E-94D1-54222C63F5DA}</a:tableStyleId>
              </a:tblPr>
              <a:tblGrid>
                <a:gridCol w="1174071">
                  <a:extLst>
                    <a:ext uri="{9D8B030D-6E8A-4147-A177-3AD203B41FA5}">
                      <a16:colId xmlns:a16="http://schemas.microsoft.com/office/drawing/2014/main" val="20000"/>
                    </a:ext>
                  </a:extLst>
                </a:gridCol>
                <a:gridCol w="1174071">
                  <a:extLst>
                    <a:ext uri="{9D8B030D-6E8A-4147-A177-3AD203B41FA5}">
                      <a16:colId xmlns:a16="http://schemas.microsoft.com/office/drawing/2014/main" val="20001"/>
                    </a:ext>
                  </a:extLst>
                </a:gridCol>
                <a:gridCol w="1174071">
                  <a:extLst>
                    <a:ext uri="{9D8B030D-6E8A-4147-A177-3AD203B41FA5}">
                      <a16:colId xmlns:a16="http://schemas.microsoft.com/office/drawing/2014/main" val="20002"/>
                    </a:ext>
                  </a:extLst>
                </a:gridCol>
              </a:tblGrid>
              <a:tr h="1028687">
                <a:tc>
                  <a:txBody>
                    <a:bodyPr/>
                    <a:lstStyle/>
                    <a:p>
                      <a:r>
                        <a:rPr lang="en-US" dirty="0" smtClean="0"/>
                        <a:t>Miles Walked (X)</a:t>
                      </a:r>
                      <a:endParaRPr lang="en-US" dirty="0"/>
                    </a:p>
                  </a:txBody>
                  <a:tcPr/>
                </a:tc>
                <a:tc>
                  <a:txBody>
                    <a:bodyPr/>
                    <a:lstStyle/>
                    <a:p>
                      <a:r>
                        <a:rPr lang="en-US" dirty="0" smtClean="0"/>
                        <a:t>Process</a:t>
                      </a:r>
                      <a:endParaRPr lang="en-US" dirty="0"/>
                    </a:p>
                  </a:txBody>
                  <a:tcPr/>
                </a:tc>
                <a:tc>
                  <a:txBody>
                    <a:bodyPr/>
                    <a:lstStyle/>
                    <a:p>
                      <a:r>
                        <a:rPr lang="en-US" dirty="0" smtClean="0"/>
                        <a:t>Amount Pledged</a:t>
                      </a:r>
                    </a:p>
                    <a:p>
                      <a:r>
                        <a:rPr lang="en-US" dirty="0" smtClean="0"/>
                        <a:t>(Y)</a:t>
                      </a:r>
                      <a:endParaRPr lang="en-US" dirty="0"/>
                    </a:p>
                  </a:txBody>
                  <a:tcPr/>
                </a:tc>
                <a:extLst>
                  <a:ext uri="{0D108BD9-81ED-4DB2-BD59-A6C34878D82A}">
                    <a16:rowId xmlns:a16="http://schemas.microsoft.com/office/drawing/2014/main" val="10000"/>
                  </a:ext>
                </a:extLst>
              </a:tr>
              <a:tr h="411475">
                <a:tc>
                  <a:txBody>
                    <a:bodyPr/>
                    <a:lstStyle/>
                    <a:p>
                      <a:r>
                        <a:rPr lang="en-US" dirty="0" smtClean="0"/>
                        <a:t>1</a:t>
                      </a:r>
                      <a:endParaRPr lang="en-US" dirty="0"/>
                    </a:p>
                  </a:txBody>
                  <a:tcPr/>
                </a:tc>
                <a:tc>
                  <a:txBody>
                    <a:bodyPr/>
                    <a:lstStyle/>
                    <a:p>
                      <a:r>
                        <a:rPr lang="en-US" dirty="0" smtClean="0">
                          <a:solidFill>
                            <a:srgbClr val="FF0000"/>
                          </a:solidFill>
                        </a:rPr>
                        <a:t>1.50</a:t>
                      </a:r>
                      <a:r>
                        <a:rPr lang="en-US" baseline="0" dirty="0" smtClean="0">
                          <a:solidFill>
                            <a:schemeClr val="tx1"/>
                          </a:solidFill>
                        </a:rPr>
                        <a:t> (1)</a:t>
                      </a:r>
                      <a:r>
                        <a:rPr lang="en-US" dirty="0" smtClean="0"/>
                        <a:t> </a:t>
                      </a:r>
                      <a:endParaRPr lang="en-US" dirty="0"/>
                    </a:p>
                  </a:txBody>
                  <a:tcPr/>
                </a:tc>
                <a:tc>
                  <a:txBody>
                    <a:bodyPr/>
                    <a:lstStyle/>
                    <a:p>
                      <a:r>
                        <a:rPr lang="en-US" dirty="0" smtClean="0"/>
                        <a:t>$31.50</a:t>
                      </a:r>
                      <a:endParaRPr lang="en-US" dirty="0"/>
                    </a:p>
                  </a:txBody>
                  <a:tcPr/>
                </a:tc>
                <a:extLst>
                  <a:ext uri="{0D108BD9-81ED-4DB2-BD59-A6C34878D82A}">
                    <a16:rowId xmlns:a16="http://schemas.microsoft.com/office/drawing/2014/main" val="10001"/>
                  </a:ext>
                </a:extLst>
              </a:tr>
              <a:tr h="411475">
                <a:tc>
                  <a:txBody>
                    <a:bodyPr/>
                    <a:lstStyle/>
                    <a:p>
                      <a:r>
                        <a:rPr lang="en-US" dirty="0" smtClean="0"/>
                        <a:t>2</a:t>
                      </a:r>
                      <a:endParaRPr lang="en-US" dirty="0"/>
                    </a:p>
                  </a:txBody>
                  <a:tcPr/>
                </a:tc>
                <a:tc>
                  <a:txBody>
                    <a:bodyPr/>
                    <a:lstStyle/>
                    <a:p>
                      <a:r>
                        <a:rPr lang="en-US" dirty="0" smtClean="0">
                          <a:solidFill>
                            <a:srgbClr val="FF0000"/>
                          </a:solidFill>
                        </a:rPr>
                        <a:t>1.50</a:t>
                      </a:r>
                      <a:r>
                        <a:rPr lang="en-US" dirty="0" smtClean="0">
                          <a:solidFill>
                            <a:schemeClr val="tx1"/>
                          </a:solidFill>
                        </a:rPr>
                        <a:t>(2)</a:t>
                      </a:r>
                      <a:endParaRPr lang="en-US" dirty="0"/>
                    </a:p>
                  </a:txBody>
                  <a:tcPr/>
                </a:tc>
                <a:tc>
                  <a:txBody>
                    <a:bodyPr/>
                    <a:lstStyle/>
                    <a:p>
                      <a:r>
                        <a:rPr lang="en-US" dirty="0" smtClean="0"/>
                        <a:t>$33.00</a:t>
                      </a:r>
                      <a:endParaRPr lang="en-US" dirty="0"/>
                    </a:p>
                  </a:txBody>
                  <a:tcPr/>
                </a:tc>
                <a:extLst>
                  <a:ext uri="{0D108BD9-81ED-4DB2-BD59-A6C34878D82A}">
                    <a16:rowId xmlns:a16="http://schemas.microsoft.com/office/drawing/2014/main" val="10002"/>
                  </a:ext>
                </a:extLst>
              </a:tr>
              <a:tr h="411475">
                <a:tc>
                  <a:txBody>
                    <a:bodyPr/>
                    <a:lstStyle/>
                    <a:p>
                      <a:r>
                        <a:rPr lang="en-US" dirty="0" smtClean="0"/>
                        <a:t>3</a:t>
                      </a:r>
                      <a:endParaRPr lang="en-US" dirty="0"/>
                    </a:p>
                  </a:txBody>
                  <a:tcPr/>
                </a:tc>
                <a:tc>
                  <a:txBody>
                    <a:bodyPr/>
                    <a:lstStyle/>
                    <a:p>
                      <a:r>
                        <a:rPr lang="en-US" dirty="0" smtClean="0">
                          <a:solidFill>
                            <a:srgbClr val="FF0000"/>
                          </a:solidFill>
                        </a:rPr>
                        <a:t>1.50(</a:t>
                      </a:r>
                      <a:r>
                        <a:rPr lang="en-US" dirty="0" smtClean="0">
                          <a:solidFill>
                            <a:schemeClr val="tx1"/>
                          </a:solidFill>
                        </a:rPr>
                        <a:t>3)</a:t>
                      </a:r>
                      <a:endParaRPr lang="en-US" dirty="0"/>
                    </a:p>
                  </a:txBody>
                  <a:tcPr/>
                </a:tc>
                <a:tc>
                  <a:txBody>
                    <a:bodyPr/>
                    <a:lstStyle/>
                    <a:p>
                      <a:r>
                        <a:rPr lang="en-US" dirty="0" smtClean="0"/>
                        <a:t>$34.50</a:t>
                      </a:r>
                      <a:endParaRPr lang="en-US" dirty="0"/>
                    </a:p>
                  </a:txBody>
                  <a:tcPr/>
                </a:tc>
                <a:extLst>
                  <a:ext uri="{0D108BD9-81ED-4DB2-BD59-A6C34878D82A}">
                    <a16:rowId xmlns:a16="http://schemas.microsoft.com/office/drawing/2014/main" val="10003"/>
                  </a:ext>
                </a:extLst>
              </a:tr>
              <a:tr h="411475">
                <a:tc>
                  <a:txBody>
                    <a:bodyPr/>
                    <a:lstStyle/>
                    <a:p>
                      <a:r>
                        <a:rPr lang="en-US" dirty="0" smtClean="0"/>
                        <a:t>4</a:t>
                      </a:r>
                      <a:endParaRPr lang="en-US" dirty="0"/>
                    </a:p>
                  </a:txBody>
                  <a:tcPr/>
                </a:tc>
                <a:tc>
                  <a:txBody>
                    <a:bodyPr/>
                    <a:lstStyle/>
                    <a:p>
                      <a:r>
                        <a:rPr lang="en-US" dirty="0" smtClean="0">
                          <a:solidFill>
                            <a:srgbClr val="FF0000"/>
                          </a:solidFill>
                        </a:rPr>
                        <a:t>1.50</a:t>
                      </a:r>
                      <a:r>
                        <a:rPr lang="en-US" baseline="0" dirty="0" smtClean="0">
                          <a:solidFill>
                            <a:schemeClr val="tx1"/>
                          </a:solidFill>
                        </a:rPr>
                        <a:t> (4)</a:t>
                      </a:r>
                      <a:endParaRPr lang="en-US" dirty="0"/>
                    </a:p>
                  </a:txBody>
                  <a:tcPr/>
                </a:tc>
                <a:tc>
                  <a:txBody>
                    <a:bodyPr/>
                    <a:lstStyle/>
                    <a:p>
                      <a:r>
                        <a:rPr lang="en-US" dirty="0" smtClean="0"/>
                        <a:t>$36.00</a:t>
                      </a:r>
                      <a:endParaRPr lang="en-US" dirty="0"/>
                    </a:p>
                  </a:txBody>
                  <a:tcPr/>
                </a:tc>
                <a:extLst>
                  <a:ext uri="{0D108BD9-81ED-4DB2-BD59-A6C34878D82A}">
                    <a16:rowId xmlns:a16="http://schemas.microsoft.com/office/drawing/2014/main" val="10004"/>
                  </a:ext>
                </a:extLst>
              </a:tr>
              <a:tr h="411475">
                <a:tc>
                  <a:txBody>
                    <a:bodyPr/>
                    <a:lstStyle/>
                    <a:p>
                      <a:r>
                        <a:rPr lang="en-US" dirty="0" smtClean="0"/>
                        <a:t>x</a:t>
                      </a:r>
                      <a:endParaRPr lang="en-US" dirty="0"/>
                    </a:p>
                  </a:txBody>
                  <a:tcPr/>
                </a:tc>
                <a:tc>
                  <a:txBody>
                    <a:bodyPr/>
                    <a:lstStyle/>
                    <a:p>
                      <a:r>
                        <a:rPr lang="en-US" dirty="0" smtClean="0">
                          <a:solidFill>
                            <a:srgbClr val="FF0000"/>
                          </a:solidFill>
                        </a:rPr>
                        <a:t>1.50</a:t>
                      </a:r>
                      <a:r>
                        <a:rPr lang="en-US" dirty="0" smtClean="0"/>
                        <a:t>x</a:t>
                      </a:r>
                      <a:endParaRPr lang="en-US" dirty="0"/>
                    </a:p>
                  </a:txBody>
                  <a:tcPr/>
                </a:tc>
                <a:tc>
                  <a:txBody>
                    <a:bodyPr/>
                    <a:lstStyle/>
                    <a:p>
                      <a:r>
                        <a:rPr lang="en-US" dirty="0" smtClean="0"/>
                        <a:t>y</a:t>
                      </a:r>
                      <a:endParaRPr lang="en-US" dirty="0"/>
                    </a:p>
                  </a:txBody>
                  <a:tcPr/>
                </a:tc>
                <a:extLst>
                  <a:ext uri="{0D108BD9-81ED-4DB2-BD59-A6C34878D82A}">
                    <a16:rowId xmlns:a16="http://schemas.microsoft.com/office/drawing/2014/main" val="10005"/>
                  </a:ext>
                </a:extLst>
              </a:tr>
            </a:tbl>
          </a:graphicData>
        </a:graphic>
      </p:graphicFrame>
      <p:cxnSp>
        <p:nvCxnSpPr>
          <p:cNvPr id="8" name="Straight Connector 7"/>
          <p:cNvCxnSpPr>
            <a:stCxn id="3" idx="1"/>
          </p:cNvCxnSpPr>
          <p:nvPr/>
        </p:nvCxnSpPr>
        <p:spPr>
          <a:xfrm flipH="1" flipV="1">
            <a:off x="1185081" y="3944205"/>
            <a:ext cx="246844" cy="108346"/>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1185081" y="3701956"/>
            <a:ext cx="233291" cy="21609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flipV="1">
            <a:off x="1227209" y="4485566"/>
            <a:ext cx="204811" cy="1069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1227209" y="4269475"/>
            <a:ext cx="204811" cy="1899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1185176" y="4943904"/>
            <a:ext cx="233196" cy="39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185176" y="4647065"/>
            <a:ext cx="204716" cy="27067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1171528" y="5323766"/>
            <a:ext cx="246844" cy="261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1171528" y="5105402"/>
            <a:ext cx="246844" cy="19220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3" idx="3"/>
          </p:cNvCxnSpPr>
          <p:nvPr/>
        </p:nvCxnSpPr>
        <p:spPr>
          <a:xfrm flipV="1">
            <a:off x="4954138" y="3871634"/>
            <a:ext cx="179698" cy="18091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4967787" y="3673911"/>
            <a:ext cx="166049" cy="171092"/>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4956414" y="4391362"/>
            <a:ext cx="177422" cy="202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flipV="1">
            <a:off x="4970063" y="4215272"/>
            <a:ext cx="163773" cy="17609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4983712" y="4869591"/>
            <a:ext cx="193340" cy="144377"/>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5026928" y="4657000"/>
            <a:ext cx="150124" cy="20272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4970063" y="5279775"/>
            <a:ext cx="206989" cy="161137"/>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flipV="1">
            <a:off x="4983712" y="5062271"/>
            <a:ext cx="193340" cy="206094"/>
          </a:xfrm>
          <a:prstGeom prst="line">
            <a:avLst/>
          </a:prstGeom>
        </p:spPr>
        <p:style>
          <a:lnRef idx="2">
            <a:schemeClr val="accent1"/>
          </a:lnRef>
          <a:fillRef idx="0">
            <a:schemeClr val="accent1"/>
          </a:fillRef>
          <a:effectRef idx="1">
            <a:schemeClr val="accent1"/>
          </a:effectRef>
          <a:fontRef idx="minor">
            <a:schemeClr val="tx1"/>
          </a:fontRef>
        </p:style>
      </p:cxnSp>
      <p:sp>
        <p:nvSpPr>
          <p:cNvPr id="14351" name="TextBox 14350"/>
          <p:cNvSpPr txBox="1"/>
          <p:nvPr/>
        </p:nvSpPr>
        <p:spPr>
          <a:xfrm>
            <a:off x="767979" y="3683219"/>
            <a:ext cx="417102" cy="369332"/>
          </a:xfrm>
          <a:prstGeom prst="rect">
            <a:avLst/>
          </a:prstGeom>
          <a:noFill/>
        </p:spPr>
        <p:txBody>
          <a:bodyPr wrap="none" rtlCol="0">
            <a:spAutoFit/>
          </a:bodyPr>
          <a:lstStyle/>
          <a:p>
            <a:r>
              <a:rPr lang="en-US" dirty="0" smtClean="0"/>
              <a:t>+1</a:t>
            </a:r>
            <a:endParaRPr lang="en-US" dirty="0"/>
          </a:p>
        </p:txBody>
      </p:sp>
      <p:sp>
        <p:nvSpPr>
          <p:cNvPr id="54" name="TextBox 53"/>
          <p:cNvSpPr txBox="1"/>
          <p:nvPr/>
        </p:nvSpPr>
        <p:spPr>
          <a:xfrm>
            <a:off x="810107" y="4248433"/>
            <a:ext cx="417102" cy="369332"/>
          </a:xfrm>
          <a:prstGeom prst="rect">
            <a:avLst/>
          </a:prstGeom>
          <a:noFill/>
        </p:spPr>
        <p:txBody>
          <a:bodyPr wrap="none" rtlCol="0">
            <a:spAutoFit/>
          </a:bodyPr>
          <a:lstStyle/>
          <a:p>
            <a:r>
              <a:rPr lang="en-US" dirty="0" smtClean="0"/>
              <a:t>+1</a:t>
            </a:r>
            <a:endParaRPr lang="en-US" dirty="0"/>
          </a:p>
        </p:txBody>
      </p:sp>
      <p:sp>
        <p:nvSpPr>
          <p:cNvPr id="56" name="TextBox 55"/>
          <p:cNvSpPr txBox="1"/>
          <p:nvPr/>
        </p:nvSpPr>
        <p:spPr>
          <a:xfrm>
            <a:off x="754426" y="4733078"/>
            <a:ext cx="417102" cy="369332"/>
          </a:xfrm>
          <a:prstGeom prst="rect">
            <a:avLst/>
          </a:prstGeom>
          <a:noFill/>
        </p:spPr>
        <p:txBody>
          <a:bodyPr wrap="none" rtlCol="0">
            <a:spAutoFit/>
          </a:bodyPr>
          <a:lstStyle/>
          <a:p>
            <a:r>
              <a:rPr lang="en-US" dirty="0" smtClean="0"/>
              <a:t>+1</a:t>
            </a:r>
            <a:endParaRPr lang="en-US" dirty="0"/>
          </a:p>
        </p:txBody>
      </p:sp>
      <p:sp>
        <p:nvSpPr>
          <p:cNvPr id="57" name="TextBox 56"/>
          <p:cNvSpPr txBox="1"/>
          <p:nvPr/>
        </p:nvSpPr>
        <p:spPr>
          <a:xfrm>
            <a:off x="781722" y="5201504"/>
            <a:ext cx="417102" cy="369332"/>
          </a:xfrm>
          <a:prstGeom prst="rect">
            <a:avLst/>
          </a:prstGeom>
          <a:noFill/>
        </p:spPr>
        <p:txBody>
          <a:bodyPr wrap="none" rtlCol="0">
            <a:spAutoFit/>
          </a:bodyPr>
          <a:lstStyle/>
          <a:p>
            <a:r>
              <a:rPr lang="en-US" dirty="0" smtClean="0"/>
              <a:t>+1</a:t>
            </a:r>
            <a:endParaRPr lang="en-US" dirty="0"/>
          </a:p>
        </p:txBody>
      </p:sp>
      <p:sp>
        <p:nvSpPr>
          <p:cNvPr id="58" name="TextBox 57"/>
          <p:cNvSpPr txBox="1"/>
          <p:nvPr/>
        </p:nvSpPr>
        <p:spPr>
          <a:xfrm>
            <a:off x="5174873" y="3656167"/>
            <a:ext cx="708848" cy="369332"/>
          </a:xfrm>
          <a:prstGeom prst="rect">
            <a:avLst/>
          </a:prstGeom>
          <a:noFill/>
        </p:spPr>
        <p:txBody>
          <a:bodyPr wrap="none" rtlCol="0">
            <a:spAutoFit/>
          </a:bodyPr>
          <a:lstStyle/>
          <a:p>
            <a:r>
              <a:rPr lang="en-US" dirty="0" smtClean="0"/>
              <a:t>+1.50</a:t>
            </a:r>
            <a:endParaRPr lang="en-US" dirty="0"/>
          </a:p>
        </p:txBody>
      </p:sp>
      <p:sp>
        <p:nvSpPr>
          <p:cNvPr id="59" name="TextBox 58"/>
          <p:cNvSpPr txBox="1"/>
          <p:nvPr/>
        </p:nvSpPr>
        <p:spPr>
          <a:xfrm>
            <a:off x="5177052" y="4206696"/>
            <a:ext cx="708848" cy="369332"/>
          </a:xfrm>
          <a:prstGeom prst="rect">
            <a:avLst/>
          </a:prstGeom>
          <a:noFill/>
        </p:spPr>
        <p:txBody>
          <a:bodyPr wrap="none" rtlCol="0">
            <a:spAutoFit/>
          </a:bodyPr>
          <a:lstStyle/>
          <a:p>
            <a:r>
              <a:rPr lang="en-US" dirty="0" smtClean="0"/>
              <a:t>+1.50</a:t>
            </a:r>
            <a:endParaRPr lang="en-US" dirty="0"/>
          </a:p>
        </p:txBody>
      </p:sp>
      <p:sp>
        <p:nvSpPr>
          <p:cNvPr id="60" name="TextBox 59"/>
          <p:cNvSpPr txBox="1"/>
          <p:nvPr/>
        </p:nvSpPr>
        <p:spPr>
          <a:xfrm>
            <a:off x="5135466" y="4696018"/>
            <a:ext cx="708848" cy="369332"/>
          </a:xfrm>
          <a:prstGeom prst="rect">
            <a:avLst/>
          </a:prstGeom>
          <a:noFill/>
        </p:spPr>
        <p:txBody>
          <a:bodyPr wrap="none" rtlCol="0">
            <a:spAutoFit/>
          </a:bodyPr>
          <a:lstStyle/>
          <a:p>
            <a:r>
              <a:rPr lang="en-US" dirty="0" smtClean="0"/>
              <a:t>+1.50</a:t>
            </a:r>
            <a:endParaRPr lang="en-US" dirty="0"/>
          </a:p>
        </p:txBody>
      </p:sp>
      <p:sp>
        <p:nvSpPr>
          <p:cNvPr id="61" name="TextBox 60"/>
          <p:cNvSpPr txBox="1"/>
          <p:nvPr/>
        </p:nvSpPr>
        <p:spPr>
          <a:xfrm>
            <a:off x="5189611" y="5279775"/>
            <a:ext cx="708848" cy="369332"/>
          </a:xfrm>
          <a:prstGeom prst="rect">
            <a:avLst/>
          </a:prstGeom>
          <a:noFill/>
        </p:spPr>
        <p:txBody>
          <a:bodyPr wrap="none" rtlCol="0">
            <a:spAutoFit/>
          </a:bodyPr>
          <a:lstStyle/>
          <a:p>
            <a:r>
              <a:rPr lang="en-US" dirty="0" smtClean="0"/>
              <a:t>+1.50</a:t>
            </a:r>
            <a:endParaRPr lang="en-US" dirty="0"/>
          </a:p>
        </p:txBody>
      </p:sp>
      <mc:AlternateContent xmlns:mc="http://schemas.openxmlformats.org/markup-compatibility/2006" xmlns:a14="http://schemas.microsoft.com/office/drawing/2010/main">
        <mc:Choice Requires="a14">
          <p:sp>
            <p:nvSpPr>
              <p:cNvPr id="2" name="Rectangle 1"/>
              <p:cNvSpPr/>
              <p:nvPr/>
            </p:nvSpPr>
            <p:spPr>
              <a:xfrm>
                <a:off x="5598627" y="2624182"/>
                <a:ext cx="2545890"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1.50</m:t>
                          </m:r>
                        </m:num>
                        <m:den>
                          <m:r>
                            <a:rPr lang="en-US" b="0" i="1" smtClean="0">
                              <a:solidFill>
                                <a:schemeClr val="tx1"/>
                              </a:solidFill>
                              <a:latin typeface="Cambria Math" panose="02040503050406030204" pitchFamily="18" charset="0"/>
                            </a:rPr>
                            <m:t>1</m:t>
                          </m:r>
                        </m:den>
                      </m:f>
                      <m:r>
                        <a:rPr lang="en-US" b="0" i="0" smtClean="0">
                          <a:solidFill>
                            <a:schemeClr val="tx1"/>
                          </a:solidFill>
                          <a:latin typeface="Cambria Math" panose="02040503050406030204" pitchFamily="18" charset="0"/>
                        </a:rPr>
                        <m:t> </m:t>
                      </m:r>
                      <m:r>
                        <a:rPr lang="en-US" b="0" i="0" smtClean="0">
                          <a:solidFill>
                            <a:srgbClr val="FF0000"/>
                          </a:solidFill>
                          <a:latin typeface="Cambria Math" panose="02040503050406030204" pitchFamily="18" charset="0"/>
                        </a:rPr>
                        <m:t>=$1.50 </m:t>
                      </m:r>
                      <m:r>
                        <m:rPr>
                          <m:sty m:val="p"/>
                        </m:rPr>
                        <a:rPr lang="en-US" b="0" i="0" smtClean="0">
                          <a:solidFill>
                            <a:srgbClr val="FF0000"/>
                          </a:solidFill>
                          <a:latin typeface="Cambria Math" panose="02040503050406030204" pitchFamily="18" charset="0"/>
                        </a:rPr>
                        <m:t>per</m:t>
                      </m:r>
                      <m:r>
                        <a:rPr lang="en-US" b="0" i="0" smtClean="0">
                          <a:solidFill>
                            <a:srgbClr val="FF0000"/>
                          </a:solidFill>
                          <a:latin typeface="Cambria Math" panose="02040503050406030204" pitchFamily="18" charset="0"/>
                        </a:rPr>
                        <m:t> </m:t>
                      </m:r>
                      <m:r>
                        <m:rPr>
                          <m:sty m:val="p"/>
                        </m:rPr>
                        <a:rPr lang="en-US" b="0" i="0" smtClean="0">
                          <a:solidFill>
                            <a:srgbClr val="FF0000"/>
                          </a:solidFill>
                          <a:latin typeface="Cambria Math" panose="02040503050406030204" pitchFamily="18" charset="0"/>
                        </a:rPr>
                        <m:t>mile</m:t>
                      </m:r>
                      <m:r>
                        <a:rPr lang="en-US" b="0" i="0" smtClean="0">
                          <a:solidFill>
                            <a:srgbClr val="FF0000"/>
                          </a:solidFill>
                          <a:latin typeface="Cambria Math" panose="02040503050406030204" pitchFamily="18" charset="0"/>
                        </a:rPr>
                        <m:t>  </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5598627" y="2624182"/>
                <a:ext cx="2545890" cy="616515"/>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8789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66"/>
          <p:cNvSpPr>
            <a:spLocks noGrp="1"/>
          </p:cNvSpPr>
          <p:nvPr>
            <p:ph type="title"/>
          </p:nvPr>
        </p:nvSpPr>
        <p:spPr bwMode="auto">
          <a:xfrm>
            <a:off x="534988" y="1084263"/>
            <a:ext cx="8229600" cy="671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smtClean="0">
                <a:latin typeface="Verdana" panose="020B0604030504040204" pitchFamily="34" charset="0"/>
              </a:rPr>
              <a:t>Set up a Table w/the process</a:t>
            </a:r>
          </a:p>
        </p:txBody>
      </p:sp>
      <p:sp>
        <p:nvSpPr>
          <p:cNvPr id="11" name="Text Placeholder 10"/>
          <p:cNvSpPr>
            <a:spLocks noGrp="1"/>
          </p:cNvSpPr>
          <p:nvPr>
            <p:ph type="body" sz="quarter" idx="13"/>
          </p:nvPr>
        </p:nvSpPr>
        <p:spPr bwMode="auto">
          <a:xfrm>
            <a:off x="526229" y="1675651"/>
            <a:ext cx="8229600" cy="12741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spAutoFit/>
          </a:bodyPr>
          <a:lstStyle/>
          <a:p>
            <a:r>
              <a:rPr lang="en-US" b="1" dirty="0" smtClean="0"/>
              <a:t>Step 3 </a:t>
            </a:r>
            <a:r>
              <a:rPr lang="en-US" dirty="0" smtClean="0"/>
              <a:t>Determine </a:t>
            </a:r>
            <a:r>
              <a:rPr lang="en-US" dirty="0"/>
              <a:t>how much more money than $1.50 Luis’ aunt is pledging for 1 mile walked. </a:t>
            </a:r>
          </a:p>
          <a:p>
            <a:pPr>
              <a:buFont typeface="+mj-lt" charset="0"/>
              <a:buNone/>
            </a:pPr>
            <a:endParaRPr lang="en-US" altLang="en-US" dirty="0" smtClean="0">
              <a:latin typeface="Verdan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04673628"/>
              </p:ext>
            </p:extLst>
          </p:nvPr>
        </p:nvGraphicFramePr>
        <p:xfrm>
          <a:off x="1431925" y="2509520"/>
          <a:ext cx="3522213" cy="3086062"/>
        </p:xfrm>
        <a:graphic>
          <a:graphicData uri="http://schemas.openxmlformats.org/drawingml/2006/table">
            <a:tbl>
              <a:tblPr firstRow="1" bandRow="1">
                <a:tableStyleId>{5940675A-B579-460E-94D1-54222C63F5DA}</a:tableStyleId>
              </a:tblPr>
              <a:tblGrid>
                <a:gridCol w="1174071">
                  <a:extLst>
                    <a:ext uri="{9D8B030D-6E8A-4147-A177-3AD203B41FA5}">
                      <a16:colId xmlns:a16="http://schemas.microsoft.com/office/drawing/2014/main" val="20000"/>
                    </a:ext>
                  </a:extLst>
                </a:gridCol>
                <a:gridCol w="1174071">
                  <a:extLst>
                    <a:ext uri="{9D8B030D-6E8A-4147-A177-3AD203B41FA5}">
                      <a16:colId xmlns:a16="http://schemas.microsoft.com/office/drawing/2014/main" val="20001"/>
                    </a:ext>
                  </a:extLst>
                </a:gridCol>
                <a:gridCol w="1174071">
                  <a:extLst>
                    <a:ext uri="{9D8B030D-6E8A-4147-A177-3AD203B41FA5}">
                      <a16:colId xmlns:a16="http://schemas.microsoft.com/office/drawing/2014/main" val="20002"/>
                    </a:ext>
                  </a:extLst>
                </a:gridCol>
              </a:tblGrid>
              <a:tr h="1028687">
                <a:tc>
                  <a:txBody>
                    <a:bodyPr/>
                    <a:lstStyle/>
                    <a:p>
                      <a:r>
                        <a:rPr lang="en-US" dirty="0" smtClean="0"/>
                        <a:t>Miles Walked (X)</a:t>
                      </a:r>
                      <a:endParaRPr lang="en-US" dirty="0"/>
                    </a:p>
                  </a:txBody>
                  <a:tcPr/>
                </a:tc>
                <a:tc>
                  <a:txBody>
                    <a:bodyPr/>
                    <a:lstStyle/>
                    <a:p>
                      <a:r>
                        <a:rPr lang="en-US" dirty="0" smtClean="0"/>
                        <a:t>Process</a:t>
                      </a:r>
                      <a:endParaRPr lang="en-US" dirty="0"/>
                    </a:p>
                  </a:txBody>
                  <a:tcPr/>
                </a:tc>
                <a:tc>
                  <a:txBody>
                    <a:bodyPr/>
                    <a:lstStyle/>
                    <a:p>
                      <a:r>
                        <a:rPr lang="en-US" dirty="0" smtClean="0"/>
                        <a:t>Amount Pledged</a:t>
                      </a:r>
                    </a:p>
                    <a:p>
                      <a:r>
                        <a:rPr lang="en-US" dirty="0" smtClean="0"/>
                        <a:t>(Y)</a:t>
                      </a:r>
                      <a:endParaRPr lang="en-US" dirty="0"/>
                    </a:p>
                  </a:txBody>
                  <a:tcPr/>
                </a:tc>
                <a:extLst>
                  <a:ext uri="{0D108BD9-81ED-4DB2-BD59-A6C34878D82A}">
                    <a16:rowId xmlns:a16="http://schemas.microsoft.com/office/drawing/2014/main" val="10000"/>
                  </a:ext>
                </a:extLst>
              </a:tr>
              <a:tr h="411475">
                <a:tc>
                  <a:txBody>
                    <a:bodyPr/>
                    <a:lstStyle/>
                    <a:p>
                      <a:r>
                        <a:rPr lang="en-US" dirty="0" smtClean="0"/>
                        <a:t>1</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1.50x +</a:t>
                      </a:r>
                      <a:r>
                        <a:rPr lang="en-US" dirty="0" smtClean="0">
                          <a:solidFill>
                            <a:srgbClr val="065BAD"/>
                          </a:solidFill>
                        </a:rPr>
                        <a:t>30</a:t>
                      </a:r>
                    </a:p>
                  </a:txBody>
                  <a:tcPr/>
                </a:tc>
                <a:tc>
                  <a:txBody>
                    <a:bodyPr/>
                    <a:lstStyle/>
                    <a:p>
                      <a:r>
                        <a:rPr lang="en-US" dirty="0" smtClean="0"/>
                        <a:t>$31.50</a:t>
                      </a:r>
                      <a:endParaRPr lang="en-US" dirty="0"/>
                    </a:p>
                  </a:txBody>
                  <a:tcPr/>
                </a:tc>
                <a:extLst>
                  <a:ext uri="{0D108BD9-81ED-4DB2-BD59-A6C34878D82A}">
                    <a16:rowId xmlns:a16="http://schemas.microsoft.com/office/drawing/2014/main" val="10001"/>
                  </a:ext>
                </a:extLst>
              </a:tr>
              <a:tr h="411475">
                <a:tc>
                  <a:txBody>
                    <a:bodyPr/>
                    <a:lstStyle/>
                    <a:p>
                      <a:r>
                        <a:rPr lang="en-US" dirty="0" smtClean="0"/>
                        <a:t>2</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1.50x +</a:t>
                      </a:r>
                      <a:r>
                        <a:rPr lang="en-US" dirty="0" smtClean="0">
                          <a:solidFill>
                            <a:srgbClr val="065BAD"/>
                          </a:solidFill>
                        </a:rPr>
                        <a:t>30</a:t>
                      </a:r>
                    </a:p>
                  </a:txBody>
                  <a:tcPr/>
                </a:tc>
                <a:tc>
                  <a:txBody>
                    <a:bodyPr/>
                    <a:lstStyle/>
                    <a:p>
                      <a:r>
                        <a:rPr lang="en-US" dirty="0" smtClean="0"/>
                        <a:t>$33.00</a:t>
                      </a:r>
                      <a:endParaRPr lang="en-US" dirty="0"/>
                    </a:p>
                  </a:txBody>
                  <a:tcPr/>
                </a:tc>
                <a:extLst>
                  <a:ext uri="{0D108BD9-81ED-4DB2-BD59-A6C34878D82A}">
                    <a16:rowId xmlns:a16="http://schemas.microsoft.com/office/drawing/2014/main" val="10002"/>
                  </a:ext>
                </a:extLst>
              </a:tr>
              <a:tr h="411475">
                <a:tc>
                  <a:txBody>
                    <a:bodyPr/>
                    <a:lstStyle/>
                    <a:p>
                      <a:r>
                        <a:rPr lang="en-US" dirty="0" smtClean="0"/>
                        <a:t>3</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1.50x +</a:t>
                      </a:r>
                      <a:r>
                        <a:rPr lang="en-US" dirty="0" smtClean="0">
                          <a:solidFill>
                            <a:srgbClr val="065BAD"/>
                          </a:solidFill>
                        </a:rPr>
                        <a:t>30</a:t>
                      </a:r>
                    </a:p>
                  </a:txBody>
                  <a:tcPr/>
                </a:tc>
                <a:tc>
                  <a:txBody>
                    <a:bodyPr/>
                    <a:lstStyle/>
                    <a:p>
                      <a:r>
                        <a:rPr lang="en-US" dirty="0" smtClean="0"/>
                        <a:t>$34.50</a:t>
                      </a:r>
                      <a:endParaRPr lang="en-US" dirty="0"/>
                    </a:p>
                  </a:txBody>
                  <a:tcPr/>
                </a:tc>
                <a:extLst>
                  <a:ext uri="{0D108BD9-81ED-4DB2-BD59-A6C34878D82A}">
                    <a16:rowId xmlns:a16="http://schemas.microsoft.com/office/drawing/2014/main" val="10003"/>
                  </a:ext>
                </a:extLst>
              </a:tr>
              <a:tr h="411475">
                <a:tc>
                  <a:txBody>
                    <a:bodyPr/>
                    <a:lstStyle/>
                    <a:p>
                      <a:r>
                        <a:rPr lang="en-US" dirty="0" smtClean="0"/>
                        <a:t>4</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1.50x +</a:t>
                      </a:r>
                      <a:r>
                        <a:rPr lang="en-US" dirty="0" smtClean="0">
                          <a:solidFill>
                            <a:srgbClr val="065BAD"/>
                          </a:solidFill>
                        </a:rPr>
                        <a:t>30</a:t>
                      </a:r>
                    </a:p>
                  </a:txBody>
                  <a:tcPr/>
                </a:tc>
                <a:tc>
                  <a:txBody>
                    <a:bodyPr/>
                    <a:lstStyle/>
                    <a:p>
                      <a:r>
                        <a:rPr lang="en-US" dirty="0" smtClean="0"/>
                        <a:t>$36.00</a:t>
                      </a:r>
                      <a:endParaRPr lang="en-US" dirty="0"/>
                    </a:p>
                  </a:txBody>
                  <a:tcPr/>
                </a:tc>
                <a:extLst>
                  <a:ext uri="{0D108BD9-81ED-4DB2-BD59-A6C34878D82A}">
                    <a16:rowId xmlns:a16="http://schemas.microsoft.com/office/drawing/2014/main" val="10004"/>
                  </a:ext>
                </a:extLst>
              </a:tr>
              <a:tr h="411475">
                <a:tc>
                  <a:txBody>
                    <a:bodyPr/>
                    <a:lstStyle/>
                    <a:p>
                      <a:r>
                        <a:rPr lang="en-US" dirty="0" smtClean="0"/>
                        <a:t>X</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1.50x +</a:t>
                      </a:r>
                      <a:r>
                        <a:rPr lang="en-US" dirty="0" smtClean="0">
                          <a:solidFill>
                            <a:srgbClr val="065BAD"/>
                          </a:solidFill>
                        </a:rPr>
                        <a:t>30</a:t>
                      </a:r>
                    </a:p>
                  </a:txBody>
                  <a:tcPr/>
                </a:tc>
                <a:tc>
                  <a:txBody>
                    <a:bodyPr/>
                    <a:lstStyle/>
                    <a:p>
                      <a:r>
                        <a:rPr lang="en-US" dirty="0" smtClean="0"/>
                        <a:t>Y</a:t>
                      </a:r>
                      <a:endParaRPr lang="en-US" dirty="0"/>
                    </a:p>
                  </a:txBody>
                  <a:tcPr/>
                </a:tc>
                <a:extLst>
                  <a:ext uri="{0D108BD9-81ED-4DB2-BD59-A6C34878D82A}">
                    <a16:rowId xmlns:a16="http://schemas.microsoft.com/office/drawing/2014/main" val="10005"/>
                  </a:ext>
                </a:extLst>
              </a:tr>
            </a:tbl>
          </a:graphicData>
        </a:graphic>
      </p:graphicFrame>
      <p:cxnSp>
        <p:nvCxnSpPr>
          <p:cNvPr id="8" name="Straight Connector 7"/>
          <p:cNvCxnSpPr>
            <a:stCxn id="3" idx="1"/>
          </p:cNvCxnSpPr>
          <p:nvPr/>
        </p:nvCxnSpPr>
        <p:spPr>
          <a:xfrm flipH="1" flipV="1">
            <a:off x="1185081" y="3944205"/>
            <a:ext cx="246844" cy="108346"/>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1185081" y="3701956"/>
            <a:ext cx="233291" cy="21609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flipV="1">
            <a:off x="1227209" y="4485566"/>
            <a:ext cx="204811" cy="1069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1227209" y="4269475"/>
            <a:ext cx="204811" cy="1899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1185176" y="4943904"/>
            <a:ext cx="233196" cy="39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185176" y="4647065"/>
            <a:ext cx="204716" cy="27067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3" idx="3"/>
          </p:cNvCxnSpPr>
          <p:nvPr/>
        </p:nvCxnSpPr>
        <p:spPr>
          <a:xfrm flipV="1">
            <a:off x="4954138" y="3871635"/>
            <a:ext cx="179698" cy="1809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4967787" y="3673911"/>
            <a:ext cx="166049" cy="171092"/>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4956414" y="4391362"/>
            <a:ext cx="177422" cy="202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flipV="1">
            <a:off x="4970063" y="4215272"/>
            <a:ext cx="163773" cy="17609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4983712" y="4869591"/>
            <a:ext cx="193340" cy="144377"/>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5026928" y="4657000"/>
            <a:ext cx="150124" cy="202720"/>
          </a:xfrm>
          <a:prstGeom prst="line">
            <a:avLst/>
          </a:prstGeom>
        </p:spPr>
        <p:style>
          <a:lnRef idx="2">
            <a:schemeClr val="accent1"/>
          </a:lnRef>
          <a:fillRef idx="0">
            <a:schemeClr val="accent1"/>
          </a:fillRef>
          <a:effectRef idx="1">
            <a:schemeClr val="accent1"/>
          </a:effectRef>
          <a:fontRef idx="minor">
            <a:schemeClr val="tx1"/>
          </a:fontRef>
        </p:style>
      </p:cxnSp>
      <p:sp>
        <p:nvSpPr>
          <p:cNvPr id="14351" name="TextBox 14350"/>
          <p:cNvSpPr txBox="1"/>
          <p:nvPr/>
        </p:nvSpPr>
        <p:spPr>
          <a:xfrm>
            <a:off x="767979" y="3683219"/>
            <a:ext cx="417102" cy="369332"/>
          </a:xfrm>
          <a:prstGeom prst="rect">
            <a:avLst/>
          </a:prstGeom>
          <a:noFill/>
        </p:spPr>
        <p:txBody>
          <a:bodyPr wrap="none" rtlCol="0">
            <a:spAutoFit/>
          </a:bodyPr>
          <a:lstStyle/>
          <a:p>
            <a:r>
              <a:rPr lang="en-US" dirty="0" smtClean="0"/>
              <a:t>+1</a:t>
            </a:r>
            <a:endParaRPr lang="en-US" dirty="0"/>
          </a:p>
        </p:txBody>
      </p:sp>
      <p:sp>
        <p:nvSpPr>
          <p:cNvPr id="54" name="TextBox 53"/>
          <p:cNvSpPr txBox="1"/>
          <p:nvPr/>
        </p:nvSpPr>
        <p:spPr>
          <a:xfrm>
            <a:off x="810107" y="4248433"/>
            <a:ext cx="417102" cy="369332"/>
          </a:xfrm>
          <a:prstGeom prst="rect">
            <a:avLst/>
          </a:prstGeom>
          <a:noFill/>
        </p:spPr>
        <p:txBody>
          <a:bodyPr wrap="none" rtlCol="0">
            <a:spAutoFit/>
          </a:bodyPr>
          <a:lstStyle/>
          <a:p>
            <a:r>
              <a:rPr lang="en-US" dirty="0" smtClean="0"/>
              <a:t>+1</a:t>
            </a:r>
            <a:endParaRPr lang="en-US" dirty="0"/>
          </a:p>
        </p:txBody>
      </p:sp>
      <p:sp>
        <p:nvSpPr>
          <p:cNvPr id="56" name="TextBox 55"/>
          <p:cNvSpPr txBox="1"/>
          <p:nvPr/>
        </p:nvSpPr>
        <p:spPr>
          <a:xfrm>
            <a:off x="754426" y="4733078"/>
            <a:ext cx="417102" cy="369332"/>
          </a:xfrm>
          <a:prstGeom prst="rect">
            <a:avLst/>
          </a:prstGeom>
          <a:noFill/>
        </p:spPr>
        <p:txBody>
          <a:bodyPr wrap="none" rtlCol="0">
            <a:spAutoFit/>
          </a:bodyPr>
          <a:lstStyle/>
          <a:p>
            <a:r>
              <a:rPr lang="en-US" dirty="0" smtClean="0"/>
              <a:t>+1</a:t>
            </a:r>
            <a:endParaRPr lang="en-US" dirty="0"/>
          </a:p>
        </p:txBody>
      </p:sp>
      <p:sp>
        <p:nvSpPr>
          <p:cNvPr id="58" name="TextBox 57"/>
          <p:cNvSpPr txBox="1"/>
          <p:nvPr/>
        </p:nvSpPr>
        <p:spPr>
          <a:xfrm>
            <a:off x="5174873" y="3656167"/>
            <a:ext cx="708848" cy="369332"/>
          </a:xfrm>
          <a:prstGeom prst="rect">
            <a:avLst/>
          </a:prstGeom>
          <a:noFill/>
        </p:spPr>
        <p:txBody>
          <a:bodyPr wrap="none" rtlCol="0">
            <a:spAutoFit/>
          </a:bodyPr>
          <a:lstStyle/>
          <a:p>
            <a:r>
              <a:rPr lang="en-US" dirty="0" smtClean="0"/>
              <a:t>+1.50</a:t>
            </a:r>
            <a:endParaRPr lang="en-US" dirty="0"/>
          </a:p>
        </p:txBody>
      </p:sp>
      <p:sp>
        <p:nvSpPr>
          <p:cNvPr id="59" name="TextBox 58"/>
          <p:cNvSpPr txBox="1"/>
          <p:nvPr/>
        </p:nvSpPr>
        <p:spPr>
          <a:xfrm>
            <a:off x="5177052" y="4206696"/>
            <a:ext cx="708848" cy="369332"/>
          </a:xfrm>
          <a:prstGeom prst="rect">
            <a:avLst/>
          </a:prstGeom>
          <a:noFill/>
        </p:spPr>
        <p:txBody>
          <a:bodyPr wrap="none" rtlCol="0">
            <a:spAutoFit/>
          </a:bodyPr>
          <a:lstStyle/>
          <a:p>
            <a:r>
              <a:rPr lang="en-US" dirty="0" smtClean="0"/>
              <a:t>+1.50</a:t>
            </a:r>
            <a:endParaRPr lang="en-US" dirty="0"/>
          </a:p>
        </p:txBody>
      </p:sp>
      <p:sp>
        <p:nvSpPr>
          <p:cNvPr id="60" name="TextBox 59"/>
          <p:cNvSpPr txBox="1"/>
          <p:nvPr/>
        </p:nvSpPr>
        <p:spPr>
          <a:xfrm>
            <a:off x="5135466" y="4696018"/>
            <a:ext cx="708848" cy="369332"/>
          </a:xfrm>
          <a:prstGeom prst="rect">
            <a:avLst/>
          </a:prstGeom>
          <a:noFill/>
        </p:spPr>
        <p:txBody>
          <a:bodyPr wrap="none" rtlCol="0">
            <a:spAutoFit/>
          </a:bodyPr>
          <a:lstStyle/>
          <a:p>
            <a:r>
              <a:rPr lang="en-US" dirty="0" smtClean="0"/>
              <a:t>+1.50</a:t>
            </a:r>
            <a:endParaRPr lang="en-US" dirty="0"/>
          </a:p>
        </p:txBody>
      </p:sp>
      <p:sp>
        <p:nvSpPr>
          <p:cNvPr id="2" name="Rectangle 1"/>
          <p:cNvSpPr/>
          <p:nvPr/>
        </p:nvSpPr>
        <p:spPr>
          <a:xfrm>
            <a:off x="5598627" y="2624182"/>
            <a:ext cx="2756076" cy="369332"/>
          </a:xfrm>
          <a:prstGeom prst="rect">
            <a:avLst/>
          </a:prstGeom>
        </p:spPr>
        <p:txBody>
          <a:bodyPr wrap="none">
            <a:spAutoFit/>
          </a:bodyPr>
          <a:lstStyle/>
          <a:p>
            <a:r>
              <a:rPr lang="en-US" dirty="0" smtClean="0"/>
              <a:t>31.50 – 1.50 = $</a:t>
            </a:r>
            <a:r>
              <a:rPr lang="en-US" dirty="0" smtClean="0">
                <a:solidFill>
                  <a:srgbClr val="065BAD"/>
                </a:solidFill>
              </a:rPr>
              <a:t>30.00 more</a:t>
            </a:r>
            <a:endParaRPr lang="en-US" dirty="0">
              <a:solidFill>
                <a:srgbClr val="065BAD"/>
              </a:solidFill>
            </a:endParaRPr>
          </a:p>
        </p:txBody>
      </p:sp>
    </p:spTree>
    <p:extLst>
      <p:ext uri="{BB962C8B-B14F-4D97-AF65-F5344CB8AC3E}">
        <p14:creationId xmlns:p14="http://schemas.microsoft.com/office/powerpoint/2010/main" val="1023528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6"/>
          </p:nvPr>
        </p:nvSpPr>
        <p:spPr bwMode="auto">
          <a:xfrm>
            <a:off x="539750" y="3452813"/>
            <a:ext cx="8091488" cy="708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spAutoFit/>
          </a:bodyPr>
          <a:lstStyle/>
          <a:p>
            <a:pPr fontAlgn="base">
              <a:spcAft>
                <a:spcPct val="0"/>
              </a:spcAft>
              <a:buFont typeface="Arial" panose="020B0604020202020204" pitchFamily="34" charset="0"/>
              <a:buNone/>
            </a:pPr>
            <a:r>
              <a:rPr altLang="en-US" dirty="0">
                <a:latin typeface="Verdana" panose="020B0604030504040204" pitchFamily="34" charset="0"/>
              </a:rPr>
              <a:t>How do you use </a:t>
            </a:r>
            <a:r>
              <a:rPr altLang="en-US" dirty="0" smtClean="0">
                <a:latin typeface="Verdana" panose="020B0604030504040204" pitchFamily="34" charset="0"/>
              </a:rPr>
              <a:t>tables and </a:t>
            </a:r>
            <a:r>
              <a:rPr altLang="en-US" dirty="0">
                <a:latin typeface="Verdana" panose="020B0604030504040204" pitchFamily="34" charset="0"/>
              </a:rPr>
              <a:t>verbal descriptions to describe a linear relationship?</a:t>
            </a:r>
          </a:p>
        </p:txBody>
      </p:sp>
      <p:sp>
        <p:nvSpPr>
          <p:cNvPr id="12290" name="Title 2"/>
          <p:cNvSpPr>
            <a:spLocks noGrp="1"/>
          </p:cNvSpPr>
          <p:nvPr>
            <p:ph type="ctrTitle"/>
          </p:nvPr>
        </p:nvSpPr>
        <p:spPr bwMode="auto">
          <a:xfrm>
            <a:off x="1989138" y="1076325"/>
            <a:ext cx="6642100" cy="1373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latin typeface="Arial Black" panose="020B0A04020102020204" pitchFamily="34" charset="0"/>
              </a:rPr>
              <a:t>Representing Linear Relationships Using Tables and Verbal Descriptions</a:t>
            </a:r>
            <a:endParaRPr lang="en-US" altLang="en-US" i="1" dirty="0" smtClean="0">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a:t>
            </a:r>
            <a:endParaRPr lang="en-US" dirty="0"/>
          </a:p>
        </p:txBody>
      </p:sp>
      <p:sp>
        <p:nvSpPr>
          <p:cNvPr id="3" name="Text Placeholder 2"/>
          <p:cNvSpPr>
            <a:spLocks noGrp="1"/>
          </p:cNvSpPr>
          <p:nvPr>
            <p:ph type="body" sz="quarter" idx="13"/>
          </p:nvPr>
        </p:nvSpPr>
        <p:spPr/>
        <p:txBody>
          <a:bodyPr/>
          <a:lstStyle/>
          <a:p>
            <a:r>
              <a:rPr lang="en-US" dirty="0" smtClean="0"/>
              <a:t>How would we write this relationship in the form of Y= mx + b.</a:t>
            </a:r>
          </a:p>
          <a:p>
            <a:endParaRPr lang="en-US" dirty="0"/>
          </a:p>
          <a:p>
            <a:pPr marL="342900" indent="-342900">
              <a:buFont typeface="Arial" panose="020B0604020202020204" pitchFamily="34" charset="0"/>
              <a:buChar char="•"/>
            </a:pPr>
            <a:r>
              <a:rPr lang="en-US" dirty="0" smtClean="0"/>
              <a:t>Y= 1.50x + 30</a:t>
            </a:r>
          </a:p>
          <a:p>
            <a:endParaRPr lang="en-US" dirty="0" smtClean="0"/>
          </a:p>
          <a:p>
            <a:endParaRPr lang="en-US" dirty="0"/>
          </a:p>
        </p:txBody>
      </p:sp>
    </p:spTree>
    <p:extLst>
      <p:ext uri="{BB962C8B-B14F-4D97-AF65-F5344CB8AC3E}">
        <p14:creationId xmlns:p14="http://schemas.microsoft.com/office/powerpoint/2010/main" val="182229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 Graphing 		</a:t>
            </a:r>
            <a:endParaRPr lang="en-US" dirty="0"/>
          </a:p>
        </p:txBody>
      </p:sp>
      <p:sp>
        <p:nvSpPr>
          <p:cNvPr id="3" name="Text Placeholder 2"/>
          <p:cNvSpPr>
            <a:spLocks noGrp="1"/>
          </p:cNvSpPr>
          <p:nvPr>
            <p:ph type="body" sz="quarter" idx="13"/>
          </p:nvPr>
        </p:nvSpPr>
        <p:spPr/>
        <p:txBody>
          <a:bodyPr/>
          <a:lstStyle/>
          <a:p>
            <a:r>
              <a:rPr lang="en-US" dirty="0" smtClean="0"/>
              <a:t>To graph a linear relationship, use the values in the table to create ordered pairs (X, Y). </a:t>
            </a:r>
          </a:p>
          <a:p>
            <a:endParaRPr lang="en-US" dirty="0"/>
          </a:p>
          <a:p>
            <a:endParaRPr lang="en-US" dirty="0" smtClean="0"/>
          </a:p>
          <a:p>
            <a:endParaRPr lang="en-US" dirty="0"/>
          </a:p>
        </p:txBody>
      </p:sp>
      <p:sp>
        <p:nvSpPr>
          <p:cNvPr id="6" name="TextBox 5"/>
          <p:cNvSpPr txBox="1"/>
          <p:nvPr/>
        </p:nvSpPr>
        <p:spPr>
          <a:xfrm>
            <a:off x="4900948" y="2836479"/>
            <a:ext cx="1119117" cy="3139321"/>
          </a:xfrm>
          <a:prstGeom prst="rect">
            <a:avLst/>
          </a:prstGeom>
          <a:noFill/>
        </p:spPr>
        <p:txBody>
          <a:bodyPr wrap="square" rtlCol="0">
            <a:spAutoFit/>
          </a:bodyPr>
          <a:lstStyle/>
          <a:p>
            <a:r>
              <a:rPr lang="en-US" dirty="0" smtClean="0"/>
              <a:t>(0, 30)</a:t>
            </a:r>
          </a:p>
          <a:p>
            <a:endParaRPr lang="en-US" dirty="0" smtClean="0"/>
          </a:p>
          <a:p>
            <a:r>
              <a:rPr lang="en-US" dirty="0" smtClean="0"/>
              <a:t>(1, 31.5)</a:t>
            </a:r>
          </a:p>
          <a:p>
            <a:endParaRPr lang="en-US" dirty="0"/>
          </a:p>
          <a:p>
            <a:r>
              <a:rPr lang="en-US" dirty="0" smtClean="0"/>
              <a:t>(2, 33)</a:t>
            </a:r>
          </a:p>
          <a:p>
            <a:endParaRPr lang="en-US" dirty="0"/>
          </a:p>
          <a:p>
            <a:r>
              <a:rPr lang="en-US" dirty="0" smtClean="0"/>
              <a:t>(3, 34.5)</a:t>
            </a:r>
          </a:p>
          <a:p>
            <a:endParaRPr lang="en-US" dirty="0"/>
          </a:p>
          <a:p>
            <a:r>
              <a:rPr lang="en-US" dirty="0" smtClean="0"/>
              <a:t>(4, 36)</a:t>
            </a:r>
          </a:p>
          <a:p>
            <a:endParaRPr lang="en-US" dirty="0"/>
          </a:p>
          <a:p>
            <a:r>
              <a:rPr lang="en-US" dirty="0" smtClean="0"/>
              <a:t>(5, 37.5)</a:t>
            </a:r>
            <a:endParaRPr lang="en-US" dirty="0"/>
          </a:p>
        </p:txBody>
      </p:sp>
      <p:pic>
        <p:nvPicPr>
          <p:cNvPr id="7" name="Picture 6"/>
          <p:cNvPicPr>
            <a:picLocks noChangeAspect="1"/>
          </p:cNvPicPr>
          <p:nvPr/>
        </p:nvPicPr>
        <p:blipFill>
          <a:blip r:embed="rId2"/>
          <a:stretch>
            <a:fillRect/>
          </a:stretch>
        </p:blipFill>
        <p:spPr>
          <a:xfrm>
            <a:off x="846280" y="2805605"/>
            <a:ext cx="3548180" cy="3170195"/>
          </a:xfrm>
          <a:prstGeom prst="rect">
            <a:avLst/>
          </a:prstGeom>
        </p:spPr>
      </p:pic>
    </p:spTree>
    <p:extLst>
      <p:ext uri="{BB962C8B-B14F-4D97-AF65-F5344CB8AC3E}">
        <p14:creationId xmlns:p14="http://schemas.microsoft.com/office/powerpoint/2010/main" val="144023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187" y="1084336"/>
            <a:ext cx="8229600" cy="671439"/>
          </a:xfrm>
        </p:spPr>
        <p:txBody>
          <a:bodyPr/>
          <a:lstStyle/>
          <a:p>
            <a:r>
              <a:rPr lang="en-US" dirty="0" smtClean="0"/>
              <a:t>Example 1 – Graphing 		</a:t>
            </a:r>
            <a:endParaRPr lang="en-US" dirty="0"/>
          </a:p>
        </p:txBody>
      </p:sp>
      <p:sp>
        <p:nvSpPr>
          <p:cNvPr id="3" name="Text Placeholder 2"/>
          <p:cNvSpPr>
            <a:spLocks noGrp="1"/>
          </p:cNvSpPr>
          <p:nvPr>
            <p:ph type="body" sz="quarter" idx="13"/>
          </p:nvPr>
        </p:nvSpPr>
        <p:spPr/>
        <p:txBody>
          <a:bodyPr/>
          <a:lstStyle/>
          <a:p>
            <a:r>
              <a:rPr lang="en-US" dirty="0" smtClean="0"/>
              <a:t>Then plot the points </a:t>
            </a:r>
            <a:endParaRPr lang="en-US" dirty="0"/>
          </a:p>
          <a:p>
            <a:endParaRPr lang="en-US" dirty="0" smtClean="0"/>
          </a:p>
          <a:p>
            <a:endParaRPr lang="en-US" dirty="0" smtClean="0"/>
          </a:p>
          <a:p>
            <a:endParaRPr lang="en-US" dirty="0"/>
          </a:p>
        </p:txBody>
      </p:sp>
      <p:sp>
        <p:nvSpPr>
          <p:cNvPr id="6" name="TextBox 5"/>
          <p:cNvSpPr txBox="1"/>
          <p:nvPr/>
        </p:nvSpPr>
        <p:spPr>
          <a:xfrm>
            <a:off x="535187" y="2427214"/>
            <a:ext cx="1119117" cy="3139321"/>
          </a:xfrm>
          <a:prstGeom prst="rect">
            <a:avLst/>
          </a:prstGeom>
          <a:noFill/>
        </p:spPr>
        <p:txBody>
          <a:bodyPr wrap="square" rtlCol="0">
            <a:spAutoFit/>
          </a:bodyPr>
          <a:lstStyle/>
          <a:p>
            <a:r>
              <a:rPr lang="en-US" dirty="0" smtClean="0"/>
              <a:t>(0, 30)</a:t>
            </a:r>
          </a:p>
          <a:p>
            <a:endParaRPr lang="en-US" dirty="0" smtClean="0"/>
          </a:p>
          <a:p>
            <a:r>
              <a:rPr lang="en-US" dirty="0" smtClean="0"/>
              <a:t>(1, 31.5)</a:t>
            </a:r>
          </a:p>
          <a:p>
            <a:endParaRPr lang="en-US" dirty="0"/>
          </a:p>
          <a:p>
            <a:r>
              <a:rPr lang="en-US" dirty="0" smtClean="0"/>
              <a:t>(2, 33)</a:t>
            </a:r>
          </a:p>
          <a:p>
            <a:endParaRPr lang="en-US" dirty="0"/>
          </a:p>
          <a:p>
            <a:r>
              <a:rPr lang="en-US" dirty="0" smtClean="0"/>
              <a:t>(3, 34.5)</a:t>
            </a:r>
          </a:p>
          <a:p>
            <a:endParaRPr lang="en-US" dirty="0"/>
          </a:p>
          <a:p>
            <a:r>
              <a:rPr lang="en-US" dirty="0" smtClean="0"/>
              <a:t>(4, 36)</a:t>
            </a:r>
          </a:p>
          <a:p>
            <a:endParaRPr lang="en-US" dirty="0"/>
          </a:p>
          <a:p>
            <a:r>
              <a:rPr lang="en-US" dirty="0" smtClean="0"/>
              <a:t>(5, 37.5)</a:t>
            </a:r>
            <a:endParaRPr lang="en-US" dirty="0"/>
          </a:p>
        </p:txBody>
      </p:sp>
      <p:graphicFrame>
        <p:nvGraphicFramePr>
          <p:cNvPr id="17" name="Chart 16"/>
          <p:cNvGraphicFramePr/>
          <p:nvPr>
            <p:extLst>
              <p:ext uri="{D42A27DB-BD31-4B8C-83A1-F6EECF244321}">
                <p14:modId xmlns:p14="http://schemas.microsoft.com/office/powerpoint/2010/main" val="4174522317"/>
              </p:ext>
            </p:extLst>
          </p:nvPr>
        </p:nvGraphicFramePr>
        <p:xfrm>
          <a:off x="1883391" y="2149306"/>
          <a:ext cx="6732895"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5988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66"/>
          <p:cNvSpPr>
            <a:spLocks noGrp="1"/>
          </p:cNvSpPr>
          <p:nvPr>
            <p:ph type="title"/>
          </p:nvPr>
        </p:nvSpPr>
        <p:spPr bwMode="auto">
          <a:xfrm>
            <a:off x="534988" y="1084263"/>
            <a:ext cx="8229600" cy="671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dirty="0" smtClean="0">
                <a:latin typeface="Verdana" panose="020B0604030504040204" pitchFamily="34" charset="0"/>
              </a:rPr>
              <a:t>ADDITIONAL EXAMPLE </a:t>
            </a:r>
            <a:r>
              <a:rPr lang="en-US" altLang="en-US" dirty="0">
                <a:latin typeface="Verdana" panose="020B0604030504040204" pitchFamily="34" charset="0"/>
              </a:rPr>
              <a:t>2</a:t>
            </a:r>
            <a:endParaRPr lang="en-US" altLang="en-US" dirty="0" smtClean="0">
              <a:latin typeface="Verdana" panose="020B0604030504040204" pitchFamily="34" charset="0"/>
            </a:endParaRPr>
          </a:p>
        </p:txBody>
      </p:sp>
      <p:sp>
        <p:nvSpPr>
          <p:cNvPr id="11" name="Text Placeholder 10"/>
          <p:cNvSpPr>
            <a:spLocks noGrp="1"/>
          </p:cNvSpPr>
          <p:nvPr>
            <p:ph type="body" sz="quarter" idx="13"/>
          </p:nvPr>
        </p:nvSpPr>
        <p:spPr bwMode="auto">
          <a:xfrm>
            <a:off x="534988" y="1704975"/>
            <a:ext cx="8229600" cy="1570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spAutoFit/>
          </a:bodyPr>
          <a:lstStyle/>
          <a:p>
            <a:pPr eaLnBrk="1" hangingPunct="1">
              <a:buFont typeface="+mj-lt" charset="0"/>
              <a:buNone/>
            </a:pPr>
            <a:r>
              <a:rPr lang="en-US" altLang="en-US" dirty="0" smtClean="0">
                <a:latin typeface="Verdana" panose="020B0604030504040204" pitchFamily="34" charset="0"/>
              </a:rPr>
              <a:t>Kyle has signed up for a cell phone plan that costs $60 per month plus a one-time activation fee of $40. Represent the relationship using a table, an equation, and a graph.</a:t>
            </a:r>
          </a:p>
        </p:txBody>
      </p:sp>
      <p:sp>
        <p:nvSpPr>
          <p:cNvPr id="8" name="TextBox 7"/>
          <p:cNvSpPr txBox="1">
            <a:spLocks noChangeArrowheads="1"/>
          </p:cNvSpPr>
          <p:nvPr/>
        </p:nvSpPr>
        <p:spPr bwMode="auto">
          <a:xfrm>
            <a:off x="534988" y="3275013"/>
            <a:ext cx="822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fr-FR" altLang="en-US" i="1" dirty="0">
                <a:solidFill>
                  <a:srgbClr val="EC008C"/>
                </a:solidFill>
                <a:latin typeface="Verdana" panose="020B0604030504040204" pitchFamily="34" charset="0"/>
              </a:rPr>
              <a:t>y</a:t>
            </a:r>
            <a:r>
              <a:rPr lang="fr-FR" altLang="en-US" dirty="0">
                <a:solidFill>
                  <a:srgbClr val="EC008C"/>
                </a:solidFill>
                <a:latin typeface="Verdana" panose="020B0604030504040204" pitchFamily="34" charset="0"/>
              </a:rPr>
              <a:t> = 60</a:t>
            </a:r>
            <a:r>
              <a:rPr lang="fr-FR" altLang="en-US" i="1" dirty="0">
                <a:solidFill>
                  <a:srgbClr val="EC008C"/>
                </a:solidFill>
                <a:latin typeface="Verdana" panose="020B0604030504040204" pitchFamily="34" charset="0"/>
              </a:rPr>
              <a:t>x</a:t>
            </a:r>
            <a:r>
              <a:rPr lang="fr-FR" altLang="en-US" dirty="0">
                <a:solidFill>
                  <a:srgbClr val="EC008C"/>
                </a:solidFill>
                <a:latin typeface="Verdana" panose="020B0604030504040204" pitchFamily="34" charset="0"/>
              </a:rPr>
              <a:t> + 40</a:t>
            </a:r>
            <a:endParaRPr lang="en-US" altLang="en-US" dirty="0">
              <a:solidFill>
                <a:srgbClr val="EC008C"/>
              </a:solidFill>
              <a:latin typeface="Verdana" panose="020B0604030504040204" pitchFamily="34" charset="0"/>
            </a:endParaRPr>
          </a:p>
        </p:txBody>
      </p:sp>
      <p:pic>
        <p:nvPicPr>
          <p:cNvPr id="3" name="Picture 2" descr="AE_2 ann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88041" y="3505994"/>
            <a:ext cx="1917700"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953324977"/>
              </p:ext>
            </p:extLst>
          </p:nvPr>
        </p:nvGraphicFramePr>
        <p:xfrm>
          <a:off x="268620" y="3895725"/>
          <a:ext cx="6096000" cy="2225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smtClean="0"/>
                        <a:t>Month   (X)</a:t>
                      </a:r>
                      <a:endParaRPr lang="en-US" dirty="0"/>
                    </a:p>
                  </a:txBody>
                  <a:tcPr/>
                </a:tc>
                <a:tc>
                  <a:txBody>
                    <a:bodyPr/>
                    <a:lstStyle/>
                    <a:p>
                      <a:r>
                        <a:rPr lang="en-US" dirty="0" smtClean="0"/>
                        <a:t>Process</a:t>
                      </a:r>
                      <a:endParaRPr lang="en-US" dirty="0"/>
                    </a:p>
                  </a:txBody>
                  <a:tcPr/>
                </a:tc>
                <a:tc>
                  <a:txBody>
                    <a:bodyPr/>
                    <a:lstStyle/>
                    <a:p>
                      <a:r>
                        <a:rPr lang="en-US" dirty="0" smtClean="0"/>
                        <a:t>Cost  (Y)</a:t>
                      </a:r>
                      <a:endParaRPr lang="en-US" dirty="0"/>
                    </a:p>
                  </a:txBody>
                  <a:tcPr/>
                </a:tc>
                <a:extLst>
                  <a:ext uri="{0D108BD9-81ED-4DB2-BD59-A6C34878D82A}">
                    <a16:rowId xmlns:a16="http://schemas.microsoft.com/office/drawing/2014/main" val="10000"/>
                  </a:ext>
                </a:extLst>
              </a:tr>
              <a:tr h="370840">
                <a:tc>
                  <a:txBody>
                    <a:bodyPr/>
                    <a:lstStyle/>
                    <a:p>
                      <a:r>
                        <a:rPr lang="en-US" dirty="0" smtClean="0"/>
                        <a:t>1</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smtClean="0"/>
                        <a:t>2</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smtClean="0"/>
                        <a:t>3</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smtClean="0"/>
                        <a:t>4</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smtClean="0"/>
                        <a:t>x</a:t>
                      </a:r>
                      <a:endParaRPr lang="en-US" dirty="0"/>
                    </a:p>
                  </a:txBody>
                  <a:tcPr/>
                </a:tc>
                <a:tc>
                  <a:txBody>
                    <a:bodyPr/>
                    <a:lstStyle/>
                    <a:p>
                      <a:r>
                        <a:rPr lang="en-US" dirty="0" smtClean="0"/>
                        <a:t>60 (x) + 40</a:t>
                      </a:r>
                      <a:endParaRPr lang="en-US" dirty="0"/>
                    </a:p>
                  </a:txBody>
                  <a:tcPr/>
                </a:tc>
                <a:tc>
                  <a:txBody>
                    <a:bodyPr/>
                    <a:lstStyle/>
                    <a:p>
                      <a:r>
                        <a:rPr lang="en-US" dirty="0" smtClean="0"/>
                        <a:t>y</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0333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66"/>
          <p:cNvSpPr>
            <a:spLocks noGrp="1"/>
          </p:cNvSpPr>
          <p:nvPr>
            <p:ph type="title"/>
          </p:nvPr>
        </p:nvSpPr>
        <p:spPr bwMode="auto">
          <a:xfrm>
            <a:off x="534988" y="1084263"/>
            <a:ext cx="8229600" cy="671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dirty="0" smtClean="0">
                <a:latin typeface="Verdana" panose="020B0604030504040204" pitchFamily="34" charset="0"/>
              </a:rPr>
              <a:t>ADDITIONAL EXAMPLE </a:t>
            </a:r>
            <a:r>
              <a:rPr lang="en-US" altLang="en-US" dirty="0">
                <a:latin typeface="Verdana" panose="020B0604030504040204" pitchFamily="34" charset="0"/>
              </a:rPr>
              <a:t>2</a:t>
            </a:r>
            <a:endParaRPr lang="en-US" altLang="en-US" dirty="0" smtClean="0">
              <a:latin typeface="Verdana" panose="020B0604030504040204" pitchFamily="34" charset="0"/>
            </a:endParaRPr>
          </a:p>
        </p:txBody>
      </p:sp>
      <p:sp>
        <p:nvSpPr>
          <p:cNvPr id="11" name="Text Placeholder 10"/>
          <p:cNvSpPr>
            <a:spLocks noGrp="1"/>
          </p:cNvSpPr>
          <p:nvPr>
            <p:ph type="body" sz="quarter" idx="13"/>
          </p:nvPr>
        </p:nvSpPr>
        <p:spPr bwMode="auto">
          <a:xfrm>
            <a:off x="534988" y="1704975"/>
            <a:ext cx="8229600" cy="1570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spAutoFit/>
          </a:bodyPr>
          <a:lstStyle/>
          <a:p>
            <a:pPr eaLnBrk="1" hangingPunct="1">
              <a:buFont typeface="+mj-lt" charset="0"/>
              <a:buNone/>
            </a:pPr>
            <a:r>
              <a:rPr lang="en-US" altLang="en-US" dirty="0" smtClean="0">
                <a:latin typeface="Verdana" panose="020B0604030504040204" pitchFamily="34" charset="0"/>
              </a:rPr>
              <a:t>Kyle has signed up for a cell phone plan that costs $60 per month plus a one-time activation fee of $40. Represent the relationship using a table, an equation, and a graph.</a:t>
            </a:r>
          </a:p>
        </p:txBody>
      </p:sp>
      <p:sp>
        <p:nvSpPr>
          <p:cNvPr id="8" name="TextBox 7"/>
          <p:cNvSpPr txBox="1">
            <a:spLocks noChangeArrowheads="1"/>
          </p:cNvSpPr>
          <p:nvPr/>
        </p:nvSpPr>
        <p:spPr bwMode="auto">
          <a:xfrm>
            <a:off x="534988" y="3275013"/>
            <a:ext cx="822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fr-FR" altLang="en-US" i="1">
                <a:solidFill>
                  <a:srgbClr val="EC008C"/>
                </a:solidFill>
                <a:latin typeface="Verdana" panose="020B0604030504040204" pitchFamily="34" charset="0"/>
              </a:rPr>
              <a:t>y</a:t>
            </a:r>
            <a:r>
              <a:rPr lang="fr-FR" altLang="en-US">
                <a:solidFill>
                  <a:srgbClr val="EC008C"/>
                </a:solidFill>
                <a:latin typeface="Verdana" panose="020B0604030504040204" pitchFamily="34" charset="0"/>
              </a:rPr>
              <a:t> = 60</a:t>
            </a:r>
            <a:r>
              <a:rPr lang="fr-FR" altLang="en-US" i="1">
                <a:solidFill>
                  <a:srgbClr val="EC008C"/>
                </a:solidFill>
                <a:latin typeface="Verdana" panose="020B0604030504040204" pitchFamily="34" charset="0"/>
              </a:rPr>
              <a:t>x</a:t>
            </a:r>
            <a:r>
              <a:rPr lang="fr-FR" altLang="en-US">
                <a:solidFill>
                  <a:srgbClr val="EC008C"/>
                </a:solidFill>
                <a:latin typeface="Verdana" panose="020B0604030504040204" pitchFamily="34" charset="0"/>
              </a:rPr>
              <a:t> + 40</a:t>
            </a:r>
            <a:endParaRPr lang="en-US" altLang="en-US">
              <a:solidFill>
                <a:srgbClr val="EC008C"/>
              </a:solidFill>
              <a:latin typeface="Verdana" panose="020B0604030504040204" pitchFamily="34" charset="0"/>
            </a:endParaRPr>
          </a:p>
        </p:txBody>
      </p:sp>
      <p:pic>
        <p:nvPicPr>
          <p:cNvPr id="2" name="Picture 1" descr="AE_1 ann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475" y="3992563"/>
            <a:ext cx="3378200"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E_2 ann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8924" y="3166281"/>
            <a:ext cx="3097811" cy="297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483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15243" y="1456431"/>
            <a:ext cx="7609534" cy="1936003"/>
          </a:xfrm>
        </p:spPr>
        <p:txBody>
          <a:bodyPr/>
          <a:lstStyle/>
          <a:p>
            <a:r>
              <a:rPr lang="en-US" dirty="0" smtClean="0"/>
              <a:t>Maris has a dog-babysitting business for which she charges each customer per hour plus an initial fee. Write an equation to describe the relationship between the cost and the amount of hours she babysits.</a:t>
            </a:r>
            <a:endParaRPr lang="en-US" dirty="0"/>
          </a:p>
        </p:txBody>
      </p:sp>
      <p:sp>
        <p:nvSpPr>
          <p:cNvPr id="5" name="Rectangle 4"/>
          <p:cNvSpPr/>
          <p:nvPr/>
        </p:nvSpPr>
        <p:spPr>
          <a:xfrm>
            <a:off x="515243" y="878398"/>
            <a:ext cx="1931939" cy="584775"/>
          </a:xfrm>
          <a:prstGeom prst="rect">
            <a:avLst/>
          </a:prstGeom>
        </p:spPr>
        <p:txBody>
          <a:bodyPr wrap="none">
            <a:spAutoFit/>
          </a:bodyPr>
          <a:lstStyle/>
          <a:p>
            <a:r>
              <a:rPr lang="en-US" sz="3200" b="1" dirty="0"/>
              <a:t>Example 3</a:t>
            </a:r>
          </a:p>
        </p:txBody>
      </p:sp>
      <p:graphicFrame>
        <p:nvGraphicFramePr>
          <p:cNvPr id="6" name="Table 5"/>
          <p:cNvGraphicFramePr>
            <a:graphicFrameLocks noGrp="1"/>
          </p:cNvGraphicFramePr>
          <p:nvPr>
            <p:extLst>
              <p:ext uri="{D42A27DB-BD31-4B8C-83A1-F6EECF244321}">
                <p14:modId xmlns:p14="http://schemas.microsoft.com/office/powerpoint/2010/main" val="3844358453"/>
              </p:ext>
            </p:extLst>
          </p:nvPr>
        </p:nvGraphicFramePr>
        <p:xfrm>
          <a:off x="1604043" y="3392434"/>
          <a:ext cx="4878645" cy="2768600"/>
        </p:xfrm>
        <a:graphic>
          <a:graphicData uri="http://schemas.openxmlformats.org/drawingml/2006/table">
            <a:tbl>
              <a:tblPr firstRow="1" bandRow="1">
                <a:tableStyleId>{5C22544A-7EE6-4342-B048-85BDC9FD1C3A}</a:tableStyleId>
              </a:tblPr>
              <a:tblGrid>
                <a:gridCol w="1130118">
                  <a:extLst>
                    <a:ext uri="{9D8B030D-6E8A-4147-A177-3AD203B41FA5}">
                      <a16:colId xmlns:a16="http://schemas.microsoft.com/office/drawing/2014/main" val="20000"/>
                    </a:ext>
                  </a:extLst>
                </a:gridCol>
                <a:gridCol w="2643057">
                  <a:extLst>
                    <a:ext uri="{9D8B030D-6E8A-4147-A177-3AD203B41FA5}">
                      <a16:colId xmlns:a16="http://schemas.microsoft.com/office/drawing/2014/main" val="20001"/>
                    </a:ext>
                  </a:extLst>
                </a:gridCol>
                <a:gridCol w="1105470">
                  <a:extLst>
                    <a:ext uri="{9D8B030D-6E8A-4147-A177-3AD203B41FA5}">
                      <a16:colId xmlns:a16="http://schemas.microsoft.com/office/drawing/2014/main" val="20002"/>
                    </a:ext>
                  </a:extLst>
                </a:gridCol>
              </a:tblGrid>
              <a:tr h="370840">
                <a:tc>
                  <a:txBody>
                    <a:bodyPr/>
                    <a:lstStyle/>
                    <a:p>
                      <a:r>
                        <a:rPr lang="en-US" dirty="0" smtClean="0"/>
                        <a:t>Number of</a:t>
                      </a:r>
                      <a:r>
                        <a:rPr lang="en-US" baseline="0" dirty="0" smtClean="0"/>
                        <a:t> Hours (X)</a:t>
                      </a:r>
                      <a:endParaRPr lang="en-US" dirty="0"/>
                    </a:p>
                  </a:txBody>
                  <a:tcPr/>
                </a:tc>
                <a:tc>
                  <a:txBody>
                    <a:bodyPr/>
                    <a:lstStyle/>
                    <a:p>
                      <a:r>
                        <a:rPr lang="en-US" dirty="0" smtClean="0"/>
                        <a:t>          Process</a:t>
                      </a:r>
                      <a:endParaRPr lang="en-US" dirty="0"/>
                    </a:p>
                  </a:txBody>
                  <a:tcPr/>
                </a:tc>
                <a:tc>
                  <a:txBody>
                    <a:bodyPr/>
                    <a:lstStyle/>
                    <a:p>
                      <a:r>
                        <a:rPr lang="en-US" dirty="0" smtClean="0"/>
                        <a:t> Cost</a:t>
                      </a:r>
                    </a:p>
                    <a:p>
                      <a:r>
                        <a:rPr lang="en-US" dirty="0" smtClean="0"/>
                        <a:t>(Y)</a:t>
                      </a:r>
                      <a:endParaRPr lang="en-US" dirty="0"/>
                    </a:p>
                  </a:txBody>
                  <a:tcPr/>
                </a:tc>
                <a:extLst>
                  <a:ext uri="{0D108BD9-81ED-4DB2-BD59-A6C34878D82A}">
                    <a16:rowId xmlns:a16="http://schemas.microsoft.com/office/drawing/2014/main" val="10000"/>
                  </a:ext>
                </a:extLst>
              </a:tr>
              <a:tr h="370840">
                <a:tc>
                  <a:txBody>
                    <a:bodyPr/>
                    <a:lstStyle/>
                    <a:p>
                      <a:r>
                        <a:rPr lang="en-US" dirty="0" smtClean="0"/>
                        <a:t>1</a:t>
                      </a:r>
                      <a:endParaRPr lang="en-US" dirty="0"/>
                    </a:p>
                  </a:txBody>
                  <a:tcPr/>
                </a:tc>
                <a:tc>
                  <a:txBody>
                    <a:bodyPr/>
                    <a:lstStyle/>
                    <a:p>
                      <a:endParaRPr lang="en-US"/>
                    </a:p>
                  </a:txBody>
                  <a:tcPr/>
                </a:tc>
                <a:tc>
                  <a:txBody>
                    <a:bodyPr/>
                    <a:lstStyle/>
                    <a:p>
                      <a:r>
                        <a:rPr lang="en-US" dirty="0" smtClean="0"/>
                        <a:t>13</a:t>
                      </a:r>
                      <a:endParaRPr lang="en-US" dirty="0"/>
                    </a:p>
                  </a:txBody>
                  <a:tcPr/>
                </a:tc>
                <a:extLst>
                  <a:ext uri="{0D108BD9-81ED-4DB2-BD59-A6C34878D82A}">
                    <a16:rowId xmlns:a16="http://schemas.microsoft.com/office/drawing/2014/main" val="10001"/>
                  </a:ext>
                </a:extLst>
              </a:tr>
              <a:tr h="370840">
                <a:tc>
                  <a:txBody>
                    <a:bodyPr/>
                    <a:lstStyle/>
                    <a:p>
                      <a:r>
                        <a:rPr lang="en-US" dirty="0" smtClean="0"/>
                        <a:t>2</a:t>
                      </a:r>
                      <a:endParaRPr lang="en-US" dirty="0"/>
                    </a:p>
                  </a:txBody>
                  <a:tcPr/>
                </a:tc>
                <a:tc>
                  <a:txBody>
                    <a:bodyPr/>
                    <a:lstStyle/>
                    <a:p>
                      <a:endParaRPr lang="en-US"/>
                    </a:p>
                  </a:txBody>
                  <a:tcPr/>
                </a:tc>
                <a:tc>
                  <a:txBody>
                    <a:bodyPr/>
                    <a:lstStyle/>
                    <a:p>
                      <a:r>
                        <a:rPr lang="en-US" dirty="0" smtClean="0"/>
                        <a:t>16</a:t>
                      </a:r>
                      <a:endParaRPr lang="en-US" dirty="0"/>
                    </a:p>
                  </a:txBody>
                  <a:tcPr/>
                </a:tc>
                <a:extLst>
                  <a:ext uri="{0D108BD9-81ED-4DB2-BD59-A6C34878D82A}">
                    <a16:rowId xmlns:a16="http://schemas.microsoft.com/office/drawing/2014/main" val="10002"/>
                  </a:ext>
                </a:extLst>
              </a:tr>
              <a:tr h="370840">
                <a:tc>
                  <a:txBody>
                    <a:bodyPr/>
                    <a:lstStyle/>
                    <a:p>
                      <a:r>
                        <a:rPr lang="en-US" dirty="0" smtClean="0"/>
                        <a:t>3</a:t>
                      </a:r>
                      <a:endParaRPr lang="en-US" dirty="0"/>
                    </a:p>
                  </a:txBody>
                  <a:tcPr/>
                </a:tc>
                <a:tc>
                  <a:txBody>
                    <a:bodyPr/>
                    <a:lstStyle/>
                    <a:p>
                      <a:endParaRPr lang="en-US"/>
                    </a:p>
                  </a:txBody>
                  <a:tcPr/>
                </a:tc>
                <a:tc>
                  <a:txBody>
                    <a:bodyPr/>
                    <a:lstStyle/>
                    <a:p>
                      <a:r>
                        <a:rPr lang="en-US" dirty="0" smtClean="0"/>
                        <a:t>19</a:t>
                      </a:r>
                      <a:endParaRPr lang="en-US" dirty="0"/>
                    </a:p>
                  </a:txBody>
                  <a:tcPr/>
                </a:tc>
                <a:extLst>
                  <a:ext uri="{0D108BD9-81ED-4DB2-BD59-A6C34878D82A}">
                    <a16:rowId xmlns:a16="http://schemas.microsoft.com/office/drawing/2014/main" val="10003"/>
                  </a:ext>
                </a:extLst>
              </a:tr>
              <a:tr h="370840">
                <a:tc>
                  <a:txBody>
                    <a:bodyPr/>
                    <a:lstStyle/>
                    <a:p>
                      <a:r>
                        <a:rPr lang="en-US" dirty="0" smtClean="0"/>
                        <a:t>4</a:t>
                      </a:r>
                      <a:endParaRPr lang="en-US" dirty="0"/>
                    </a:p>
                  </a:txBody>
                  <a:tcPr/>
                </a:tc>
                <a:tc>
                  <a:txBody>
                    <a:bodyPr/>
                    <a:lstStyle/>
                    <a:p>
                      <a:endParaRPr lang="en-US"/>
                    </a:p>
                  </a:txBody>
                  <a:tcPr/>
                </a:tc>
                <a:tc>
                  <a:txBody>
                    <a:bodyPr/>
                    <a:lstStyle/>
                    <a:p>
                      <a:r>
                        <a:rPr lang="en-US" dirty="0" smtClean="0"/>
                        <a:t>22</a:t>
                      </a:r>
                      <a:endParaRPr lang="en-US" dirty="0"/>
                    </a:p>
                  </a:txBody>
                  <a:tcPr/>
                </a:tc>
                <a:extLst>
                  <a:ext uri="{0D108BD9-81ED-4DB2-BD59-A6C34878D82A}">
                    <a16:rowId xmlns:a16="http://schemas.microsoft.com/office/drawing/2014/main" val="10004"/>
                  </a:ext>
                </a:extLst>
              </a:tr>
              <a:tr h="370840">
                <a:tc>
                  <a:txBody>
                    <a:bodyPr/>
                    <a:lstStyle/>
                    <a:p>
                      <a:r>
                        <a:rPr lang="en-US" dirty="0" smtClean="0"/>
                        <a:t>X</a:t>
                      </a:r>
                      <a:endParaRPr lang="en-US" dirty="0"/>
                    </a:p>
                  </a:txBody>
                  <a:tcPr/>
                </a:tc>
                <a:tc>
                  <a:txBody>
                    <a:bodyPr/>
                    <a:lstStyle/>
                    <a:p>
                      <a:endParaRPr lang="en-US" dirty="0"/>
                    </a:p>
                  </a:txBody>
                  <a:tcPr/>
                </a:tc>
                <a:tc>
                  <a:txBody>
                    <a:bodyPr/>
                    <a:lstStyle/>
                    <a:p>
                      <a:r>
                        <a:rPr lang="en-US" dirty="0" smtClean="0"/>
                        <a:t>Y</a:t>
                      </a:r>
                      <a:endParaRPr lang="en-US" dirty="0"/>
                    </a:p>
                  </a:txBody>
                  <a:tcPr/>
                </a:tc>
                <a:extLst>
                  <a:ext uri="{0D108BD9-81ED-4DB2-BD59-A6C34878D82A}">
                    <a16:rowId xmlns:a16="http://schemas.microsoft.com/office/drawing/2014/main" val="10005"/>
                  </a:ext>
                </a:extLst>
              </a:tr>
            </a:tbl>
          </a:graphicData>
        </a:graphic>
      </p:graphicFrame>
      <p:sp>
        <p:nvSpPr>
          <p:cNvPr id="7" name="TextBox 6"/>
          <p:cNvSpPr txBox="1"/>
          <p:nvPr/>
        </p:nvSpPr>
        <p:spPr>
          <a:xfrm>
            <a:off x="7206018" y="3392434"/>
            <a:ext cx="1460310" cy="461665"/>
          </a:xfrm>
          <a:prstGeom prst="rect">
            <a:avLst/>
          </a:prstGeom>
          <a:noFill/>
        </p:spPr>
        <p:txBody>
          <a:bodyPr wrap="square" rtlCol="0">
            <a:spAutoFit/>
          </a:bodyPr>
          <a:lstStyle/>
          <a:p>
            <a:r>
              <a:rPr lang="en-US" sz="2400" dirty="0" smtClean="0">
                <a:solidFill>
                  <a:srgbClr val="FF0000"/>
                </a:solidFill>
              </a:rPr>
              <a:t>Y= 3x + 10</a:t>
            </a:r>
            <a:endParaRPr lang="en-US" sz="2400" dirty="0">
              <a:solidFill>
                <a:srgbClr val="FF0000"/>
              </a:solidFill>
            </a:endParaRPr>
          </a:p>
        </p:txBody>
      </p:sp>
    </p:spTree>
    <p:extLst>
      <p:ext uri="{BB962C8B-B14F-4D97-AF65-F5344CB8AC3E}">
        <p14:creationId xmlns:p14="http://schemas.microsoft.com/office/powerpoint/2010/main" val="275148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52450" y="1089025"/>
            <a:ext cx="514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b="1" dirty="0" smtClean="0">
                <a:latin typeface="Verdana" panose="020B0604030504040204" pitchFamily="34" charset="0"/>
              </a:rPr>
              <a:t>2.</a:t>
            </a:r>
            <a:endParaRPr lang="en-US" altLang="en-US" b="1" dirty="0">
              <a:latin typeface="Verdana" panose="020B0604030504040204" pitchFamily="34" charset="0"/>
            </a:endParaRPr>
          </a:p>
        </p:txBody>
      </p:sp>
      <p:sp>
        <p:nvSpPr>
          <p:cNvPr id="8" name="Text Placeholder 1"/>
          <p:cNvSpPr txBox="1">
            <a:spLocks/>
          </p:cNvSpPr>
          <p:nvPr/>
        </p:nvSpPr>
        <p:spPr bwMode="auto">
          <a:xfrm>
            <a:off x="1009650" y="1089025"/>
            <a:ext cx="7608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20000"/>
              </a:spcBef>
              <a:buFont typeface="Arial" panose="020B0604020202020204" pitchFamily="34" charset="0"/>
              <a:buNone/>
            </a:pPr>
            <a:r>
              <a:rPr lang="en-US" altLang="en-US" dirty="0" smtClean="0">
                <a:latin typeface="Verdana" panose="020B0604030504040204" pitchFamily="34" charset="0"/>
              </a:rPr>
              <a:t>Maris has </a:t>
            </a:r>
            <a:r>
              <a:rPr lang="en-US" altLang="en-US" dirty="0">
                <a:latin typeface="Verdana" panose="020B0604030504040204" pitchFamily="34" charset="0"/>
              </a:rPr>
              <a:t>a </a:t>
            </a:r>
            <a:r>
              <a:rPr lang="en-US" altLang="en-US" dirty="0" smtClean="0">
                <a:latin typeface="Verdana" panose="020B0604030504040204" pitchFamily="34" charset="0"/>
              </a:rPr>
              <a:t>dog-babysitting </a:t>
            </a:r>
            <a:r>
              <a:rPr lang="en-US" altLang="en-US" dirty="0">
                <a:latin typeface="Verdana" panose="020B0604030504040204" pitchFamily="34" charset="0"/>
              </a:rPr>
              <a:t>business after school for which </a:t>
            </a:r>
            <a:r>
              <a:rPr lang="en-US" altLang="en-US" dirty="0" smtClean="0">
                <a:latin typeface="Verdana" panose="020B0604030504040204" pitchFamily="34" charset="0"/>
              </a:rPr>
              <a:t>she charges </a:t>
            </a:r>
            <a:r>
              <a:rPr lang="en-US" altLang="en-US" dirty="0">
                <a:latin typeface="Verdana" panose="020B0604030504040204" pitchFamily="34" charset="0"/>
              </a:rPr>
              <a:t>each customer</a:t>
            </a:r>
            <a:br>
              <a:rPr lang="en-US" altLang="en-US" dirty="0">
                <a:latin typeface="Verdana" panose="020B0604030504040204" pitchFamily="34" charset="0"/>
              </a:rPr>
            </a:br>
            <a:r>
              <a:rPr lang="en-US" altLang="en-US" dirty="0">
                <a:latin typeface="Verdana" panose="020B0604030504040204" pitchFamily="34" charset="0"/>
              </a:rPr>
              <a:t>$3 per hour plus an additional $10.</a:t>
            </a:r>
          </a:p>
        </p:txBody>
      </p:sp>
      <p:sp>
        <p:nvSpPr>
          <p:cNvPr id="10" name="TextBox 9"/>
          <p:cNvSpPr txBox="1">
            <a:spLocks noChangeArrowheads="1"/>
          </p:cNvSpPr>
          <p:nvPr/>
        </p:nvSpPr>
        <p:spPr bwMode="auto">
          <a:xfrm>
            <a:off x="1067335" y="3914110"/>
            <a:ext cx="6965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fr-FR" altLang="en-US" dirty="0">
                <a:solidFill>
                  <a:srgbClr val="EC008C"/>
                </a:solidFill>
                <a:latin typeface="Verdana" panose="020B0604030504040204" pitchFamily="34" charset="0"/>
              </a:rPr>
              <a:t>If </a:t>
            </a:r>
            <a:r>
              <a:rPr lang="fr-FR" altLang="en-US" dirty="0" err="1">
                <a:solidFill>
                  <a:srgbClr val="EC008C"/>
                </a:solidFill>
                <a:latin typeface="Verdana" panose="020B0604030504040204" pitchFamily="34" charset="0"/>
              </a:rPr>
              <a:t>you</a:t>
            </a:r>
            <a:r>
              <a:rPr lang="fr-FR" altLang="en-US" dirty="0">
                <a:solidFill>
                  <a:srgbClr val="EC008C"/>
                </a:solidFill>
                <a:latin typeface="Verdana" panose="020B0604030504040204" pitchFamily="34" charset="0"/>
              </a:rPr>
              <a:t> </a:t>
            </a:r>
            <a:r>
              <a:rPr lang="fr-FR" altLang="en-US" dirty="0" err="1">
                <a:solidFill>
                  <a:srgbClr val="EC008C"/>
                </a:solidFill>
                <a:latin typeface="Verdana" panose="020B0604030504040204" pitchFamily="34" charset="0"/>
              </a:rPr>
              <a:t>walk</a:t>
            </a:r>
            <a:r>
              <a:rPr lang="fr-FR" altLang="en-US" dirty="0">
                <a:solidFill>
                  <a:srgbClr val="EC008C"/>
                </a:solidFill>
                <a:latin typeface="Verdana" panose="020B0604030504040204" pitchFamily="34" charset="0"/>
              </a:rPr>
              <a:t> a dog for 8 </a:t>
            </a:r>
            <a:r>
              <a:rPr lang="fr-FR" altLang="en-US" dirty="0" err="1">
                <a:solidFill>
                  <a:srgbClr val="EC008C"/>
                </a:solidFill>
                <a:latin typeface="Verdana" panose="020B0604030504040204" pitchFamily="34" charset="0"/>
              </a:rPr>
              <a:t>hours</a:t>
            </a:r>
            <a:r>
              <a:rPr lang="fr-FR" altLang="en-US" dirty="0">
                <a:solidFill>
                  <a:srgbClr val="EC008C"/>
                </a:solidFill>
                <a:latin typeface="Verdana" panose="020B0604030504040204" pitchFamily="34" charset="0"/>
              </a:rPr>
              <a:t> in one </a:t>
            </a:r>
            <a:r>
              <a:rPr lang="fr-FR" altLang="en-US" dirty="0" err="1">
                <a:solidFill>
                  <a:srgbClr val="EC008C"/>
                </a:solidFill>
                <a:latin typeface="Verdana" panose="020B0604030504040204" pitchFamily="34" charset="0"/>
              </a:rPr>
              <a:t>week</a:t>
            </a:r>
            <a:r>
              <a:rPr lang="fr-FR" altLang="en-US" dirty="0">
                <a:solidFill>
                  <a:srgbClr val="EC008C"/>
                </a:solidFill>
                <a:latin typeface="Verdana" panose="020B0604030504040204" pitchFamily="34" charset="0"/>
              </a:rPr>
              <a:t>, </a:t>
            </a:r>
            <a:r>
              <a:rPr lang="fr-FR" altLang="en-US" dirty="0" err="1">
                <a:solidFill>
                  <a:srgbClr val="EC008C"/>
                </a:solidFill>
                <a:latin typeface="Verdana" panose="020B0604030504040204" pitchFamily="34" charset="0"/>
              </a:rPr>
              <a:t>you</a:t>
            </a:r>
            <a:r>
              <a:rPr lang="fr-FR" altLang="en-US" dirty="0">
                <a:solidFill>
                  <a:srgbClr val="EC008C"/>
                </a:solidFill>
                <a:latin typeface="Verdana" panose="020B0604030504040204" pitchFamily="34" charset="0"/>
              </a:rPr>
              <a:t> </a:t>
            </a:r>
            <a:r>
              <a:rPr lang="fr-FR" altLang="en-US" dirty="0" err="1">
                <a:solidFill>
                  <a:srgbClr val="EC008C"/>
                </a:solidFill>
                <a:latin typeface="Verdana" panose="020B0604030504040204" pitchFamily="34" charset="0"/>
              </a:rPr>
              <a:t>will</a:t>
            </a:r>
            <a:r>
              <a:rPr lang="fr-FR" altLang="en-US" dirty="0">
                <a:solidFill>
                  <a:srgbClr val="EC008C"/>
                </a:solidFill>
                <a:latin typeface="Verdana" panose="020B0604030504040204" pitchFamily="34" charset="0"/>
              </a:rPr>
              <a:t> </a:t>
            </a:r>
            <a:r>
              <a:rPr lang="fr-FR" altLang="en-US" dirty="0" err="1">
                <a:solidFill>
                  <a:srgbClr val="EC008C"/>
                </a:solidFill>
                <a:latin typeface="Verdana" panose="020B0604030504040204" pitchFamily="34" charset="0"/>
              </a:rPr>
              <a:t>earn</a:t>
            </a:r>
            <a:r>
              <a:rPr lang="fr-FR" altLang="en-US" dirty="0">
                <a:solidFill>
                  <a:srgbClr val="EC008C"/>
                </a:solidFill>
                <a:latin typeface="Verdana" panose="020B0604030504040204" pitchFamily="34" charset="0"/>
              </a:rPr>
              <a:t> $34.</a:t>
            </a:r>
            <a:endParaRPr lang="en-US" altLang="en-US" dirty="0">
              <a:solidFill>
                <a:srgbClr val="EC008C"/>
              </a:solidFill>
              <a:latin typeface="Verdana" panose="020B0604030504040204" pitchFamily="34" charset="0"/>
            </a:endParaRPr>
          </a:p>
        </p:txBody>
      </p:sp>
      <p:sp>
        <p:nvSpPr>
          <p:cNvPr id="12" name="Text Placeholder 1"/>
          <p:cNvSpPr txBox="1">
            <a:spLocks/>
          </p:cNvSpPr>
          <p:nvPr/>
        </p:nvSpPr>
        <p:spPr bwMode="auto">
          <a:xfrm>
            <a:off x="552450" y="2856262"/>
            <a:ext cx="7765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20000"/>
              </a:spcBef>
              <a:buFont typeface="Arial" panose="020B0604020202020204" pitchFamily="34" charset="0"/>
              <a:buNone/>
            </a:pPr>
            <a:r>
              <a:rPr lang="en-US" altLang="en-US" dirty="0" smtClean="0">
                <a:latin typeface="Verdana" panose="020B0604030504040204" pitchFamily="34" charset="0"/>
              </a:rPr>
              <a:t>A. State </a:t>
            </a:r>
            <a:r>
              <a:rPr lang="en-US" altLang="en-US" dirty="0">
                <a:latin typeface="Verdana" panose="020B0604030504040204" pitchFamily="34" charset="0"/>
              </a:rPr>
              <a:t>the meaning of the ordered pair (8, 34).</a:t>
            </a:r>
          </a:p>
        </p:txBody>
      </p:sp>
    </p:spTree>
    <p:extLst>
      <p:ext uri="{BB962C8B-B14F-4D97-AF65-F5344CB8AC3E}">
        <p14:creationId xmlns:p14="http://schemas.microsoft.com/office/powerpoint/2010/main" val="2706942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4"/>
          <p:cNvSpPr txBox="1">
            <a:spLocks/>
          </p:cNvSpPr>
          <p:nvPr/>
        </p:nvSpPr>
        <p:spPr bwMode="auto">
          <a:xfrm>
            <a:off x="550863" y="1974850"/>
            <a:ext cx="50450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sz="2200" b="1">
                <a:latin typeface="Verdana" panose="020B0604030504040204" pitchFamily="34" charset="0"/>
              </a:rPr>
              <a:t>The scatter plot shows the relationship between the number of tickets sold and the number of people attending a school concert. Make a table of values from the scatter plot. Then give a verbal description of the relationship between the number of tickets sold and the number of people attending the concert.</a:t>
            </a:r>
          </a:p>
        </p:txBody>
      </p:sp>
      <p:pic>
        <p:nvPicPr>
          <p:cNvPr id="3" name="Picture 2" descr="ETM.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0875" y="1866900"/>
            <a:ext cx="3173413"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bwMode="auto">
          <a:xfrm>
            <a:off x="550863" y="3589338"/>
            <a:ext cx="5014912"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nSpc>
                <a:spcPct val="110000"/>
              </a:lnSpc>
              <a:spcBef>
                <a:spcPct val="20000"/>
              </a:spcBef>
              <a:buFont typeface="Arial" panose="020B0604020202020204" pitchFamily="34" charset="0"/>
              <a:buNone/>
            </a:pPr>
            <a:r>
              <a:rPr lang="en-US" altLang="en-US" sz="2400">
                <a:solidFill>
                  <a:srgbClr val="EC008C"/>
                </a:solidFill>
                <a:latin typeface="Verdana" panose="020B0604030504040204" pitchFamily="34" charset="0"/>
              </a:rPr>
              <a:t>The number of people attending the concert is the number of tickets sold plus 40.</a:t>
            </a:r>
          </a:p>
        </p:txBody>
      </p:sp>
      <p:pic>
        <p:nvPicPr>
          <p:cNvPr id="4" name="Picture 3" descr="ETM.1_Ann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688" y="2728913"/>
            <a:ext cx="476408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TM.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30875" y="1866900"/>
            <a:ext cx="3173413"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029471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66"/>
          <p:cNvSpPr>
            <a:spLocks noGrp="1"/>
          </p:cNvSpPr>
          <p:nvPr>
            <p:ph type="title"/>
          </p:nvPr>
        </p:nvSpPr>
        <p:spPr bwMode="auto">
          <a:xfrm>
            <a:off x="534988" y="1084263"/>
            <a:ext cx="8229600" cy="671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smtClean="0">
                <a:latin typeface="Verdana" panose="020B0604030504040204" pitchFamily="34" charset="0"/>
              </a:rPr>
              <a:t>Background</a:t>
            </a:r>
          </a:p>
        </p:txBody>
      </p:sp>
      <p:sp>
        <p:nvSpPr>
          <p:cNvPr id="11" name="Text Placeholder 10"/>
          <p:cNvSpPr>
            <a:spLocks noGrp="1"/>
          </p:cNvSpPr>
          <p:nvPr>
            <p:ph type="body" sz="quarter" idx="13"/>
          </p:nvPr>
        </p:nvSpPr>
        <p:spPr bwMode="auto">
          <a:xfrm>
            <a:off x="534988" y="1755774"/>
            <a:ext cx="8090397" cy="25545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spAutoFit/>
          </a:bodyPr>
          <a:lstStyle/>
          <a:p>
            <a:pPr>
              <a:buFont typeface="+mj-lt" charset="0"/>
              <a:buNone/>
            </a:pPr>
            <a:r>
              <a:rPr lang="en-US" altLang="en-US" sz="3200" dirty="0" smtClean="0">
                <a:latin typeface="Verdana" panose="020B0604030504040204" pitchFamily="34" charset="0"/>
              </a:rPr>
              <a:t>In a </a:t>
            </a:r>
            <a:r>
              <a:rPr lang="en-US" altLang="en-US" sz="3200" b="1" dirty="0" smtClean="0">
                <a:latin typeface="Verdana" panose="020B0604030504040204" pitchFamily="34" charset="0"/>
              </a:rPr>
              <a:t>linear relationship </a:t>
            </a:r>
            <a:r>
              <a:rPr lang="en-US" altLang="en-US" sz="3200" dirty="0" smtClean="0">
                <a:latin typeface="Verdana" panose="020B0604030504040204" pitchFamily="34" charset="0"/>
              </a:rPr>
              <a:t>between two quantities, as one quantity changes by a constant amount, the other quantity also changes by a constant amount.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52450" y="1239838"/>
            <a:ext cx="514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400" b="1" dirty="0" smtClean="0">
                <a:latin typeface="Verdana" panose="020B0604030504040204" pitchFamily="34" charset="0"/>
              </a:rPr>
              <a:t>3.</a:t>
            </a:r>
            <a:endParaRPr lang="en-US" altLang="en-US" sz="2400" b="1" dirty="0">
              <a:latin typeface="Verdana" panose="020B0604030504040204" pitchFamily="34" charset="0"/>
            </a:endParaRPr>
          </a:p>
        </p:txBody>
      </p:sp>
      <p:sp>
        <p:nvSpPr>
          <p:cNvPr id="8" name="Text Placeholder 1"/>
          <p:cNvSpPr txBox="1">
            <a:spLocks/>
          </p:cNvSpPr>
          <p:nvPr/>
        </p:nvSpPr>
        <p:spPr bwMode="auto">
          <a:xfrm>
            <a:off x="1009650" y="1239838"/>
            <a:ext cx="76088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sz="2400">
                <a:latin typeface="Verdana" panose="020B0604030504040204" pitchFamily="34" charset="0"/>
              </a:rPr>
              <a:t>Joseph is saving money each week to buy a new bicycle. The table below represents his total savings so far based on the number of weeks he has been saving. Give a verbal description of the relationship between weeks and savings.</a:t>
            </a:r>
          </a:p>
        </p:txBody>
      </p:sp>
      <p:sp>
        <p:nvSpPr>
          <p:cNvPr id="6" name="TextBox 5"/>
          <p:cNvSpPr txBox="1">
            <a:spLocks noChangeArrowheads="1"/>
          </p:cNvSpPr>
          <p:nvPr/>
        </p:nvSpPr>
        <p:spPr bwMode="auto">
          <a:xfrm>
            <a:off x="1009650" y="4816475"/>
            <a:ext cx="69675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400">
                <a:solidFill>
                  <a:srgbClr val="EC008C"/>
                </a:solidFill>
                <a:latin typeface="Verdana" panose="020B0604030504040204" pitchFamily="34" charset="0"/>
              </a:rPr>
              <a:t>The savings is $8 times the number of</a:t>
            </a:r>
          </a:p>
          <a:p>
            <a:r>
              <a:rPr lang="en-US" altLang="en-US" sz="2400">
                <a:solidFill>
                  <a:srgbClr val="EC008C"/>
                </a:solidFill>
                <a:latin typeface="Verdana" panose="020B0604030504040204" pitchFamily="34" charset="0"/>
              </a:rPr>
              <a:t>weeks plus $10.</a:t>
            </a:r>
          </a:p>
        </p:txBody>
      </p:sp>
      <p:pic>
        <p:nvPicPr>
          <p:cNvPr id="10" name="Picture 9" descr="LQ.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649663"/>
            <a:ext cx="31686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0"/>
          <p:cNvSpPr>
            <a:spLocks noGrp="1"/>
          </p:cNvSpPr>
          <p:nvPr>
            <p:ph type="title"/>
          </p:nvPr>
        </p:nvSpPr>
        <p:spPr bwMode="auto">
          <a:xfrm>
            <a:off x="457200" y="911225"/>
            <a:ext cx="822960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altLang="en-US">
                <a:latin typeface="Verdana" panose="020B0604030504040204" pitchFamily="34" charset="0"/>
                <a:ea typeface="MS PGothic" panose="020B0600070205080204" pitchFamily="34" charset="-128"/>
              </a:rPr>
              <a:t>7.1 LESSON QUIZ</a:t>
            </a:r>
          </a:p>
        </p:txBody>
      </p:sp>
      <p:sp>
        <p:nvSpPr>
          <p:cNvPr id="8" name="Text Placeholder 7"/>
          <p:cNvSpPr>
            <a:spLocks noGrp="1"/>
          </p:cNvSpPr>
          <p:nvPr>
            <p:ph type="body" sz="quarter" idx="13"/>
          </p:nvPr>
        </p:nvSpPr>
        <p:spPr bwMode="auto">
          <a:xfrm>
            <a:off x="1031875" y="2203450"/>
            <a:ext cx="7608888" cy="193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spAutoFit/>
          </a:bodyPr>
          <a:lstStyle/>
          <a:p>
            <a:r>
              <a:rPr altLang="en-US">
                <a:latin typeface="Verdana" panose="020B0604030504040204" pitchFamily="34" charset="0"/>
                <a:ea typeface="MS PGothic" panose="020B0600070205080204" pitchFamily="34" charset="-128"/>
              </a:rPr>
              <a:t>A principal is ordering new books. The number of books she orders is 25 times the number of classes plus 8. Represent the relationship between the number of books ordered and the number of classes in the table below.</a:t>
            </a:r>
          </a:p>
        </p:txBody>
      </p:sp>
      <p:sp>
        <p:nvSpPr>
          <p:cNvPr id="16387" name="Text Placeholder 19"/>
          <p:cNvSpPr>
            <a:spLocks noGrp="1"/>
          </p:cNvSpPr>
          <p:nvPr>
            <p:ph type="body" sz="quarter" idx="14"/>
          </p:nvPr>
        </p:nvSpPr>
        <p:spPr bwMode="auto">
          <a:xfrm>
            <a:off x="1760538" y="1443038"/>
            <a:ext cx="6861175"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altLang="en-US">
                <a:latin typeface="Arial Narrow" panose="020B0606020202030204" pitchFamily="34" charset="0"/>
                <a:ea typeface="MS PGothic" panose="020B0600070205080204" pitchFamily="34" charset="-128"/>
              </a:rPr>
              <a:t>7.7</a:t>
            </a:r>
          </a:p>
        </p:txBody>
      </p:sp>
      <p:sp>
        <p:nvSpPr>
          <p:cNvPr id="31" name="TextBox 30"/>
          <p:cNvSpPr txBox="1">
            <a:spLocks noChangeArrowheads="1"/>
          </p:cNvSpPr>
          <p:nvPr/>
        </p:nvSpPr>
        <p:spPr bwMode="auto">
          <a:xfrm>
            <a:off x="558800" y="2192338"/>
            <a:ext cx="514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400" b="1">
                <a:latin typeface="Verdana" panose="020B0604030504040204" pitchFamily="34" charset="0"/>
              </a:rPr>
              <a:t>1.</a:t>
            </a:r>
          </a:p>
        </p:txBody>
      </p:sp>
      <p:pic>
        <p:nvPicPr>
          <p:cNvPr id="3" name="Picture 2" descr="LQ.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4376738"/>
            <a:ext cx="31115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Q.1_Ann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8938" y="5524500"/>
            <a:ext cx="3286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bwMode="auto">
          <a:xfrm>
            <a:off x="561975" y="1979613"/>
            <a:ext cx="7864475" cy="83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spAutoFit/>
          </a:bodyPr>
          <a:lstStyle/>
          <a:p>
            <a:pPr fontAlgn="base">
              <a:spcAft>
                <a:spcPct val="0"/>
              </a:spcAft>
              <a:buFont typeface="Arial" panose="020B0604020202020204" pitchFamily="34" charset="0"/>
              <a:buNone/>
            </a:pPr>
            <a:r>
              <a:rPr altLang="en-US" dirty="0">
                <a:latin typeface="Verdana" panose="020B0604030504040204" pitchFamily="34" charset="0"/>
              </a:rPr>
              <a:t>How do you use tables and verbal descriptions to describe a linear relationship?</a:t>
            </a:r>
          </a:p>
        </p:txBody>
      </p:sp>
      <p:sp>
        <p:nvSpPr>
          <p:cNvPr id="4" name="Text Placeholder 2"/>
          <p:cNvSpPr>
            <a:spLocks noGrp="1"/>
          </p:cNvSpPr>
          <p:nvPr>
            <p:ph type="body" sz="quarter" idx="17"/>
          </p:nvPr>
        </p:nvSpPr>
        <p:spPr bwMode="auto">
          <a:xfrm>
            <a:off x="561975" y="2838450"/>
            <a:ext cx="7864475" cy="249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altLang="en-US">
                <a:latin typeface="Verdana" panose="020B0604030504040204" pitchFamily="34" charset="0"/>
              </a:rPr>
              <a:t>Sample answer: </a:t>
            </a:r>
          </a:p>
          <a:p>
            <a:pPr fontAlgn="base">
              <a:spcAft>
                <a:spcPct val="0"/>
              </a:spcAft>
              <a:buFont typeface="Arial" panose="020B0604020202020204" pitchFamily="34" charset="0"/>
              <a:buNone/>
            </a:pPr>
            <a:r>
              <a:rPr altLang="en-US">
                <a:latin typeface="Verdana" panose="020B0604030504040204" pitchFamily="34" charset="0"/>
              </a:rPr>
              <a:t>Look for patterns in a table to show that as one quantity changes by a constant amount, the other quantity also changes by a constant amount. Then put the pattern into words that describe a linear relationship.</a:t>
            </a:r>
          </a:p>
          <a:p>
            <a:pPr fontAlgn="base">
              <a:spcAft>
                <a:spcPct val="0"/>
              </a:spcAft>
              <a:buFont typeface="Arial" panose="020B0604020202020204" pitchFamily="34" charset="0"/>
              <a:buNone/>
            </a:pPr>
            <a:endParaRPr altLang="en-US">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left)">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52450" y="1239838"/>
            <a:ext cx="514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400" b="1">
                <a:latin typeface="Verdana" panose="020B0604030504040204" pitchFamily="34" charset="0"/>
              </a:rPr>
              <a:t>3.</a:t>
            </a:r>
          </a:p>
        </p:txBody>
      </p:sp>
      <p:sp>
        <p:nvSpPr>
          <p:cNvPr id="8" name="Text Placeholder 1"/>
          <p:cNvSpPr txBox="1">
            <a:spLocks/>
          </p:cNvSpPr>
          <p:nvPr/>
        </p:nvSpPr>
        <p:spPr bwMode="auto">
          <a:xfrm>
            <a:off x="1009650" y="1239838"/>
            <a:ext cx="76088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sz="2400">
                <a:latin typeface="Verdana" panose="020B0604030504040204" pitchFamily="34" charset="0"/>
              </a:rPr>
              <a:t>The school band sold T-shirts for a fundraiser. They earned $6 profit on each T-shirt minus $4 for flyers. Give a verbal description relating the number of T-shirts and the profit. Find the profit for selling 30 T-shirts.</a:t>
            </a:r>
          </a:p>
        </p:txBody>
      </p:sp>
      <p:sp>
        <p:nvSpPr>
          <p:cNvPr id="6" name="TextBox 5"/>
          <p:cNvSpPr txBox="1">
            <a:spLocks noChangeArrowheads="1"/>
          </p:cNvSpPr>
          <p:nvPr/>
        </p:nvSpPr>
        <p:spPr bwMode="auto">
          <a:xfrm>
            <a:off x="1009650" y="3408363"/>
            <a:ext cx="69675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400">
                <a:solidFill>
                  <a:srgbClr val="EC008C"/>
                </a:solidFill>
                <a:latin typeface="Verdana" panose="020B0604030504040204" pitchFamily="34" charset="0"/>
              </a:rPr>
              <a:t>The profit for the fundraiser is $6 times the number of T-shirts minus $4; $176.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sp>
        <p:nvSpPr>
          <p:cNvPr id="3" name="Text Placeholder 2"/>
          <p:cNvSpPr>
            <a:spLocks noGrp="1"/>
          </p:cNvSpPr>
          <p:nvPr>
            <p:ph type="body" sz="quarter" idx="13"/>
          </p:nvPr>
        </p:nvSpPr>
        <p:spPr/>
        <p:txBody>
          <a:bodyPr/>
          <a:lstStyle/>
          <a:p>
            <a:r>
              <a:rPr lang="en-US" dirty="0" smtClean="0"/>
              <a:t>There are several ways to describe a linear relationship. </a:t>
            </a:r>
          </a:p>
          <a:p>
            <a:endParaRPr lang="en-US" dirty="0" smtClean="0"/>
          </a:p>
          <a:p>
            <a:pPr marL="342900" indent="-342900">
              <a:buFont typeface="Arial" panose="020B0604020202020204" pitchFamily="34" charset="0"/>
              <a:buChar char="•"/>
            </a:pPr>
            <a:r>
              <a:rPr lang="en-US" b="1" dirty="0"/>
              <a:t>	</a:t>
            </a:r>
            <a:r>
              <a:rPr lang="en-US" b="1" dirty="0" smtClean="0"/>
              <a:t>Tables</a:t>
            </a:r>
          </a:p>
          <a:p>
            <a:pPr marL="342900" indent="-342900">
              <a:buFont typeface="Arial" panose="020B0604020202020204" pitchFamily="34" charset="0"/>
              <a:buChar char="•"/>
            </a:pPr>
            <a:r>
              <a:rPr lang="en-US" b="1" dirty="0"/>
              <a:t>Verbal </a:t>
            </a:r>
            <a:r>
              <a:rPr lang="en-US" b="1" dirty="0" smtClean="0"/>
              <a:t>Descriptions</a:t>
            </a:r>
          </a:p>
          <a:p>
            <a:pPr marL="342900" indent="-342900">
              <a:buFont typeface="Arial" panose="020B0604020202020204" pitchFamily="34" charset="0"/>
              <a:buChar char="•"/>
            </a:pPr>
            <a:r>
              <a:rPr lang="en-US" b="1" dirty="0"/>
              <a:t>	</a:t>
            </a:r>
            <a:r>
              <a:rPr lang="en-US" dirty="0" smtClean="0"/>
              <a:t>Equations</a:t>
            </a:r>
          </a:p>
          <a:p>
            <a:pPr marL="342900" indent="-342900">
              <a:buFont typeface="Arial" panose="020B0604020202020204" pitchFamily="34" charset="0"/>
              <a:buChar char="•"/>
            </a:pPr>
            <a:r>
              <a:rPr lang="en-US" dirty="0" smtClean="0"/>
              <a:t> Graph</a:t>
            </a:r>
          </a:p>
          <a:p>
            <a:r>
              <a:rPr lang="en-US" b="1" dirty="0"/>
              <a:t>	</a:t>
            </a:r>
            <a:endParaRPr lang="en-US" b="1" dirty="0" smtClean="0"/>
          </a:p>
        </p:txBody>
      </p:sp>
    </p:spTree>
    <p:extLst>
      <p:ext uri="{BB962C8B-B14F-4D97-AF65-F5344CB8AC3E}">
        <p14:creationId xmlns:p14="http://schemas.microsoft.com/office/powerpoint/2010/main" val="1819787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Verbal Description</a:t>
            </a:r>
            <a:endParaRPr lang="en-US" dirty="0"/>
          </a:p>
        </p:txBody>
      </p:sp>
      <p:sp>
        <p:nvSpPr>
          <p:cNvPr id="3" name="Text Placeholder 2"/>
          <p:cNvSpPr>
            <a:spLocks noGrp="1"/>
          </p:cNvSpPr>
          <p:nvPr>
            <p:ph type="body" sz="quarter" idx="13"/>
          </p:nvPr>
        </p:nvSpPr>
        <p:spPr>
          <a:xfrm>
            <a:off x="535187" y="1755775"/>
            <a:ext cx="8229600" cy="4003580"/>
          </a:xfrm>
        </p:spPr>
        <p:txBody>
          <a:bodyPr/>
          <a:lstStyle/>
          <a:p>
            <a:r>
              <a:rPr lang="en-US" dirty="0" smtClean="0"/>
              <a:t>Luis </a:t>
            </a:r>
            <a:r>
              <a:rPr lang="en-US" dirty="0"/>
              <a:t>will participate in a walkathon for </a:t>
            </a:r>
          </a:p>
          <a:p>
            <a:r>
              <a:rPr lang="en-US" dirty="0"/>
              <a:t>charity. He received a pledge from his </a:t>
            </a:r>
          </a:p>
          <a:p>
            <a:r>
              <a:rPr lang="en-US" dirty="0"/>
              <a:t>aunt, and the table shows the relationship </a:t>
            </a:r>
          </a:p>
          <a:p>
            <a:r>
              <a:rPr lang="en-US" dirty="0"/>
              <a:t>between the miles walked by Luis and the </a:t>
            </a:r>
          </a:p>
          <a:p>
            <a:r>
              <a:rPr lang="en-US" dirty="0"/>
              <a:t>amount his aunt pledged. </a:t>
            </a:r>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76224879"/>
              </p:ext>
            </p:extLst>
          </p:nvPr>
        </p:nvGraphicFramePr>
        <p:xfrm>
          <a:off x="868907" y="4172426"/>
          <a:ext cx="5360535" cy="1280160"/>
        </p:xfrm>
        <a:graphic>
          <a:graphicData uri="http://schemas.openxmlformats.org/drawingml/2006/table">
            <a:tbl>
              <a:tblPr firstRow="1" bandRow="1">
                <a:tableStyleId>{5940675A-B579-460E-94D1-54222C63F5DA}</a:tableStyleId>
              </a:tblPr>
              <a:tblGrid>
                <a:gridCol w="1260144">
                  <a:extLst>
                    <a:ext uri="{9D8B030D-6E8A-4147-A177-3AD203B41FA5}">
                      <a16:colId xmlns:a16="http://schemas.microsoft.com/office/drawing/2014/main" val="20000"/>
                    </a:ext>
                  </a:extLst>
                </a:gridCol>
                <a:gridCol w="884070">
                  <a:extLst>
                    <a:ext uri="{9D8B030D-6E8A-4147-A177-3AD203B41FA5}">
                      <a16:colId xmlns:a16="http://schemas.microsoft.com/office/drawing/2014/main" val="20001"/>
                    </a:ext>
                  </a:extLst>
                </a:gridCol>
                <a:gridCol w="1072107">
                  <a:extLst>
                    <a:ext uri="{9D8B030D-6E8A-4147-A177-3AD203B41FA5}">
                      <a16:colId xmlns:a16="http://schemas.microsoft.com/office/drawing/2014/main" val="20002"/>
                    </a:ext>
                  </a:extLst>
                </a:gridCol>
                <a:gridCol w="1072107">
                  <a:extLst>
                    <a:ext uri="{9D8B030D-6E8A-4147-A177-3AD203B41FA5}">
                      <a16:colId xmlns:a16="http://schemas.microsoft.com/office/drawing/2014/main" val="20003"/>
                    </a:ext>
                  </a:extLst>
                </a:gridCol>
                <a:gridCol w="1072107">
                  <a:extLst>
                    <a:ext uri="{9D8B030D-6E8A-4147-A177-3AD203B41FA5}">
                      <a16:colId xmlns:a16="http://schemas.microsoft.com/office/drawing/2014/main" val="20004"/>
                    </a:ext>
                  </a:extLst>
                </a:gridCol>
              </a:tblGrid>
              <a:tr h="370840">
                <a:tc>
                  <a:txBody>
                    <a:bodyPr/>
                    <a:lstStyle/>
                    <a:p>
                      <a:r>
                        <a:rPr lang="en-US" dirty="0" smtClean="0"/>
                        <a:t>Miles Walked (X)</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extLst>
                  <a:ext uri="{0D108BD9-81ED-4DB2-BD59-A6C34878D82A}">
                    <a16:rowId xmlns:a16="http://schemas.microsoft.com/office/drawing/2014/main" val="10000"/>
                  </a:ext>
                </a:extLst>
              </a:tr>
              <a:tr h="370840">
                <a:tc>
                  <a:txBody>
                    <a:bodyPr/>
                    <a:lstStyle/>
                    <a:p>
                      <a:r>
                        <a:rPr lang="en-US" dirty="0" smtClean="0"/>
                        <a:t>Amount Pledged (Y)</a:t>
                      </a:r>
                      <a:endParaRPr lang="en-US" dirty="0"/>
                    </a:p>
                  </a:txBody>
                  <a:tcPr/>
                </a:tc>
                <a:tc>
                  <a:txBody>
                    <a:bodyPr/>
                    <a:lstStyle/>
                    <a:p>
                      <a:r>
                        <a:rPr lang="en-US" dirty="0" smtClean="0"/>
                        <a:t>$31.50</a:t>
                      </a:r>
                      <a:endParaRPr lang="en-US" dirty="0"/>
                    </a:p>
                  </a:txBody>
                  <a:tcPr/>
                </a:tc>
                <a:tc>
                  <a:txBody>
                    <a:bodyPr/>
                    <a:lstStyle/>
                    <a:p>
                      <a:r>
                        <a:rPr lang="en-US" dirty="0" smtClean="0"/>
                        <a:t>$33.00</a:t>
                      </a:r>
                      <a:endParaRPr lang="en-US" dirty="0"/>
                    </a:p>
                  </a:txBody>
                  <a:tcPr/>
                </a:tc>
                <a:tc>
                  <a:txBody>
                    <a:bodyPr/>
                    <a:lstStyle/>
                    <a:p>
                      <a:r>
                        <a:rPr lang="en-US" dirty="0" smtClean="0"/>
                        <a:t>$34.50</a:t>
                      </a:r>
                      <a:endParaRPr lang="en-US" dirty="0"/>
                    </a:p>
                  </a:txBody>
                  <a:tcPr/>
                </a:tc>
                <a:tc>
                  <a:txBody>
                    <a:bodyPr/>
                    <a:lstStyle/>
                    <a:p>
                      <a:r>
                        <a:rPr lang="en-US" dirty="0" smtClean="0"/>
                        <a:t>$36.00</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45063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r>
              <a:rPr lang="en-US" dirty="0" smtClean="0"/>
              <a:t>How </a:t>
            </a:r>
            <a:r>
              <a:rPr lang="en-US" dirty="0"/>
              <a:t>much more money than $1.50 Luis’ aunt is pledging for 1 mile walked.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65801561"/>
              </p:ext>
            </p:extLst>
          </p:nvPr>
        </p:nvGraphicFramePr>
        <p:xfrm>
          <a:off x="1128214" y="3532346"/>
          <a:ext cx="5970750" cy="1828800"/>
        </p:xfrm>
        <a:graphic>
          <a:graphicData uri="http://schemas.openxmlformats.org/drawingml/2006/table">
            <a:tbl>
              <a:tblPr firstRow="1" bandRow="1">
                <a:tableStyleId>{5940675A-B579-460E-94D1-54222C63F5DA}</a:tableStyleId>
              </a:tblPr>
              <a:tblGrid>
                <a:gridCol w="1136440">
                  <a:extLst>
                    <a:ext uri="{9D8B030D-6E8A-4147-A177-3AD203B41FA5}">
                      <a16:colId xmlns:a16="http://schemas.microsoft.com/office/drawing/2014/main" val="20000"/>
                    </a:ext>
                  </a:extLst>
                </a:gridCol>
                <a:gridCol w="1136440">
                  <a:extLst>
                    <a:ext uri="{9D8B030D-6E8A-4147-A177-3AD203B41FA5}">
                      <a16:colId xmlns:a16="http://schemas.microsoft.com/office/drawing/2014/main" val="20001"/>
                    </a:ext>
                  </a:extLst>
                </a:gridCol>
                <a:gridCol w="940796">
                  <a:extLst>
                    <a:ext uri="{9D8B030D-6E8A-4147-A177-3AD203B41FA5}">
                      <a16:colId xmlns:a16="http://schemas.microsoft.com/office/drawing/2014/main" val="20002"/>
                    </a:ext>
                  </a:extLst>
                </a:gridCol>
                <a:gridCol w="823350">
                  <a:extLst>
                    <a:ext uri="{9D8B030D-6E8A-4147-A177-3AD203B41FA5}">
                      <a16:colId xmlns:a16="http://schemas.microsoft.com/office/drawing/2014/main" val="20003"/>
                    </a:ext>
                  </a:extLst>
                </a:gridCol>
                <a:gridCol w="1003548">
                  <a:extLst>
                    <a:ext uri="{9D8B030D-6E8A-4147-A177-3AD203B41FA5}">
                      <a16:colId xmlns:a16="http://schemas.microsoft.com/office/drawing/2014/main" val="20004"/>
                    </a:ext>
                  </a:extLst>
                </a:gridCol>
                <a:gridCol w="930176">
                  <a:extLst>
                    <a:ext uri="{9D8B030D-6E8A-4147-A177-3AD203B41FA5}">
                      <a16:colId xmlns:a16="http://schemas.microsoft.com/office/drawing/2014/main" val="20005"/>
                    </a:ext>
                  </a:extLst>
                </a:gridCol>
              </a:tblGrid>
              <a:tr h="370840">
                <a:tc>
                  <a:txBody>
                    <a:bodyPr/>
                    <a:lstStyle/>
                    <a:p>
                      <a:r>
                        <a:rPr lang="en-US" dirty="0" smtClean="0"/>
                        <a:t>Miles Walked (X)</a:t>
                      </a:r>
                      <a:endParaRPr lang="en-US" dirty="0"/>
                    </a:p>
                  </a:txBody>
                  <a:tcPr/>
                </a:tc>
                <a:tc>
                  <a:txBody>
                    <a:bodyPr/>
                    <a:lstStyle/>
                    <a:p>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extLst>
                  <a:ext uri="{0D108BD9-81ED-4DB2-BD59-A6C34878D82A}">
                    <a16:rowId xmlns:a16="http://schemas.microsoft.com/office/drawing/2014/main" val="10000"/>
                  </a:ext>
                </a:extLst>
              </a:tr>
              <a:tr h="370840">
                <a:tc>
                  <a:txBody>
                    <a:bodyPr/>
                    <a:lstStyle/>
                    <a:p>
                      <a:r>
                        <a:rPr lang="en-US" dirty="0" smtClean="0"/>
                        <a:t>Amount Pledged (Y)</a:t>
                      </a:r>
                      <a:endParaRPr lang="en-US" dirty="0"/>
                    </a:p>
                  </a:txBody>
                  <a:tcPr/>
                </a:tc>
                <a:tc>
                  <a:txBody>
                    <a:bodyPr/>
                    <a:lstStyle/>
                    <a:p>
                      <a:endParaRPr lang="en-US" dirty="0"/>
                    </a:p>
                  </a:txBody>
                  <a:tcPr/>
                </a:tc>
                <a:tc>
                  <a:txBody>
                    <a:bodyPr/>
                    <a:lstStyle/>
                    <a:p>
                      <a:r>
                        <a:rPr lang="en-US" dirty="0" smtClean="0"/>
                        <a:t>$31.50</a:t>
                      </a:r>
                      <a:endParaRPr lang="en-US" dirty="0"/>
                    </a:p>
                  </a:txBody>
                  <a:tcPr/>
                </a:tc>
                <a:tc>
                  <a:txBody>
                    <a:bodyPr/>
                    <a:lstStyle/>
                    <a:p>
                      <a:r>
                        <a:rPr lang="en-US" dirty="0" smtClean="0"/>
                        <a:t>$33.00</a:t>
                      </a:r>
                      <a:endParaRPr lang="en-US" dirty="0"/>
                    </a:p>
                  </a:txBody>
                  <a:tcPr/>
                </a:tc>
                <a:tc>
                  <a:txBody>
                    <a:bodyPr/>
                    <a:lstStyle/>
                    <a:p>
                      <a:r>
                        <a:rPr lang="en-US" dirty="0" smtClean="0"/>
                        <a:t>$34.50</a:t>
                      </a:r>
                      <a:endParaRPr lang="en-US" dirty="0"/>
                    </a:p>
                  </a:txBody>
                  <a:tcPr/>
                </a:tc>
                <a:tc>
                  <a:txBody>
                    <a:bodyPr/>
                    <a:lstStyle/>
                    <a:p>
                      <a:r>
                        <a:rPr lang="en-US" dirty="0" smtClean="0"/>
                        <a:t>$36.00</a:t>
                      </a:r>
                      <a:endParaRPr lang="en-US" dirty="0"/>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671786" y="2847337"/>
            <a:ext cx="2756076" cy="369332"/>
          </a:xfrm>
          <a:prstGeom prst="rect">
            <a:avLst/>
          </a:prstGeom>
        </p:spPr>
        <p:txBody>
          <a:bodyPr wrap="none">
            <a:spAutoFit/>
          </a:bodyPr>
          <a:lstStyle/>
          <a:p>
            <a:r>
              <a:rPr lang="en-US" dirty="0" smtClean="0"/>
              <a:t>31.50 – 1.50 = $</a:t>
            </a:r>
            <a:r>
              <a:rPr lang="en-US" dirty="0" smtClean="0">
                <a:solidFill>
                  <a:srgbClr val="065BAD"/>
                </a:solidFill>
              </a:rPr>
              <a:t>30.00 more</a:t>
            </a:r>
            <a:endParaRPr lang="en-US" dirty="0">
              <a:solidFill>
                <a:srgbClr val="065BAD"/>
              </a:solidFill>
            </a:endParaRPr>
          </a:p>
        </p:txBody>
      </p:sp>
    </p:spTree>
    <p:extLst>
      <p:ext uri="{BB962C8B-B14F-4D97-AF65-F5344CB8AC3E}">
        <p14:creationId xmlns:p14="http://schemas.microsoft.com/office/powerpoint/2010/main" val="206141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Verbal Description</a:t>
            </a:r>
            <a:endParaRPr lang="en-US" dirty="0"/>
          </a:p>
        </p:txBody>
      </p:sp>
      <p:sp>
        <p:nvSpPr>
          <p:cNvPr id="3" name="Text Placeholder 2"/>
          <p:cNvSpPr>
            <a:spLocks noGrp="1"/>
          </p:cNvSpPr>
          <p:nvPr>
            <p:ph type="body" sz="quarter" idx="13"/>
          </p:nvPr>
        </p:nvSpPr>
        <p:spPr/>
        <p:txBody>
          <a:bodyPr/>
          <a:lstStyle/>
          <a:p>
            <a:endParaRPr lang="en-US" dirty="0"/>
          </a:p>
          <a:p>
            <a:endParaRPr lang="en-US" dirty="0"/>
          </a:p>
        </p:txBody>
      </p:sp>
      <p:sp>
        <p:nvSpPr>
          <p:cNvPr id="4" name="TextBox 3"/>
          <p:cNvSpPr txBox="1"/>
          <p:nvPr/>
        </p:nvSpPr>
        <p:spPr>
          <a:xfrm>
            <a:off x="535187" y="2060812"/>
            <a:ext cx="7871833"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Give a verbal description for the relationship between the miles walked by Luis and amount of money pledged by is aunt. </a:t>
            </a:r>
          </a:p>
          <a:p>
            <a:endParaRPr lang="en-US" sz="3200" dirty="0"/>
          </a:p>
          <a:p>
            <a:pPr marL="457200" indent="-457200">
              <a:buFont typeface="Arial" panose="020B0604020202020204" pitchFamily="34" charset="0"/>
              <a:buChar char="•"/>
            </a:pPr>
            <a:r>
              <a:rPr lang="en-US" sz="3200" dirty="0" smtClean="0"/>
              <a:t>Luis’s aunt pledged $30 plus an additional $1.50 for each mile he walks. </a:t>
            </a:r>
            <a:endParaRPr lang="en-US" sz="3200" dirty="0"/>
          </a:p>
        </p:txBody>
      </p:sp>
    </p:spTree>
    <p:extLst>
      <p:ext uri="{BB962C8B-B14F-4D97-AF65-F5344CB8AC3E}">
        <p14:creationId xmlns:p14="http://schemas.microsoft.com/office/powerpoint/2010/main" val="308557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66"/>
          <p:cNvSpPr>
            <a:spLocks noGrp="1"/>
          </p:cNvSpPr>
          <p:nvPr>
            <p:ph type="title"/>
          </p:nvPr>
        </p:nvSpPr>
        <p:spPr bwMode="auto">
          <a:xfrm>
            <a:off x="534988" y="1084263"/>
            <a:ext cx="8229600" cy="671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smtClean="0">
                <a:latin typeface="Verdana" panose="020B0604030504040204" pitchFamily="34" charset="0"/>
              </a:rPr>
              <a:t>EXAMPLE 2</a:t>
            </a:r>
          </a:p>
        </p:txBody>
      </p:sp>
      <p:sp>
        <p:nvSpPr>
          <p:cNvPr id="11" name="Text Placeholder 10"/>
          <p:cNvSpPr>
            <a:spLocks noGrp="1"/>
          </p:cNvSpPr>
          <p:nvPr>
            <p:ph type="body" sz="quarter" idx="13"/>
          </p:nvPr>
        </p:nvSpPr>
        <p:spPr bwMode="auto">
          <a:xfrm>
            <a:off x="534988" y="1704975"/>
            <a:ext cx="8229600" cy="2752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spAutoFit/>
          </a:bodyPr>
          <a:lstStyle/>
          <a:p>
            <a:pPr>
              <a:buFont typeface="+mj-lt" charset="0"/>
              <a:buNone/>
            </a:pPr>
            <a:r>
              <a:rPr lang="en-US" altLang="en-US" dirty="0" smtClean="0">
                <a:latin typeface="Verdana" panose="020B0604030504040204" pitchFamily="34" charset="0"/>
              </a:rPr>
              <a:t>The Ecology Club is holding a car wash to raise money. The club received a pledge from its parent group. The table shows the relationship between the number of cars washed and the amount the parent group pledged. Use the table to give a verbal description of the relationship between cars washed and amount pledged.</a:t>
            </a:r>
          </a:p>
        </p:txBody>
      </p:sp>
      <p:pic>
        <p:nvPicPr>
          <p:cNvPr id="4" name="Picture 3" descr="AE.2.png"/>
          <p:cNvPicPr>
            <a:picLocks noChangeAspect="1"/>
          </p:cNvPicPr>
          <p:nvPr/>
        </p:nvPicPr>
        <p:blipFill rotWithShape="1">
          <a:blip r:embed="rId2">
            <a:extLst>
              <a:ext uri="{28A0092B-C50C-407E-A947-70E740481C1C}">
                <a14:useLocalDpi xmlns:a14="http://schemas.microsoft.com/office/drawing/2010/main" val="0"/>
              </a:ext>
            </a:extLst>
          </a:blip>
          <a:srcRect r="17302"/>
          <a:stretch/>
        </p:blipFill>
        <p:spPr bwMode="auto">
          <a:xfrm>
            <a:off x="2720975" y="4392613"/>
            <a:ext cx="3297688"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534988" y="5600700"/>
            <a:ext cx="8229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400">
                <a:solidFill>
                  <a:srgbClr val="EC008C"/>
                </a:solidFill>
                <a:latin typeface="Verdana" panose="020B0604030504040204" pitchFamily="34" charset="0"/>
              </a:rPr>
              <a:t>The parent group pledged $75 plus an additional $4.50 for each car washed.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187" y="748625"/>
            <a:ext cx="8229600" cy="671439"/>
          </a:xfrm>
        </p:spPr>
        <p:txBody>
          <a:bodyPr/>
          <a:lstStyle/>
          <a:p>
            <a:r>
              <a:rPr lang="en-US" dirty="0" smtClean="0"/>
              <a:t>Example 3. Your turn </a:t>
            </a:r>
            <a:endParaRPr lang="en-US" dirty="0"/>
          </a:p>
        </p:txBody>
      </p:sp>
      <p:sp>
        <p:nvSpPr>
          <p:cNvPr id="3" name="Text Placeholder 2"/>
          <p:cNvSpPr>
            <a:spLocks noGrp="1"/>
          </p:cNvSpPr>
          <p:nvPr>
            <p:ph type="body" sz="quarter" idx="13"/>
          </p:nvPr>
        </p:nvSpPr>
        <p:spPr>
          <a:xfrm>
            <a:off x="535187" y="1420064"/>
            <a:ext cx="8229600" cy="3759200"/>
          </a:xfrm>
        </p:spPr>
        <p:txBody>
          <a:bodyPr/>
          <a:lstStyle/>
          <a:p>
            <a:r>
              <a:rPr lang="en-US" dirty="0" smtClean="0"/>
              <a:t>Jodi buys her movie tickets online. The table below shows the cost for each ticket including a convenience fee. Write a verbal description that describes the relationship</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8888002"/>
              </p:ext>
            </p:extLst>
          </p:nvPr>
        </p:nvGraphicFramePr>
        <p:xfrm>
          <a:off x="2629469" y="3261814"/>
          <a:ext cx="3170830" cy="2494280"/>
        </p:xfrm>
        <a:graphic>
          <a:graphicData uri="http://schemas.openxmlformats.org/drawingml/2006/table">
            <a:tbl>
              <a:tblPr firstRow="1" bandRow="1">
                <a:tableStyleId>{5C22544A-7EE6-4342-B048-85BDC9FD1C3A}</a:tableStyleId>
              </a:tblPr>
              <a:tblGrid>
                <a:gridCol w="1701421">
                  <a:extLst>
                    <a:ext uri="{9D8B030D-6E8A-4147-A177-3AD203B41FA5}">
                      <a16:colId xmlns:a16="http://schemas.microsoft.com/office/drawing/2014/main" val="20000"/>
                    </a:ext>
                  </a:extLst>
                </a:gridCol>
                <a:gridCol w="1469409">
                  <a:extLst>
                    <a:ext uri="{9D8B030D-6E8A-4147-A177-3AD203B41FA5}">
                      <a16:colId xmlns:a16="http://schemas.microsoft.com/office/drawing/2014/main" val="20001"/>
                    </a:ext>
                  </a:extLst>
                </a:gridCol>
              </a:tblGrid>
              <a:tr h="394420">
                <a:tc>
                  <a:txBody>
                    <a:bodyPr/>
                    <a:lstStyle/>
                    <a:p>
                      <a:r>
                        <a:rPr lang="en-US" dirty="0" smtClean="0">
                          <a:solidFill>
                            <a:schemeClr val="tx1"/>
                          </a:solidFill>
                        </a:rPr>
                        <a:t>Number of Tickets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Cost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12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17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22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dirty="0" smtClean="0"/>
                        <a:t>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42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66661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XMath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F3795A6786844CA400555ABD4129FC" ma:contentTypeVersion="1" ma:contentTypeDescription="Create a new document." ma:contentTypeScope="" ma:versionID="3b2e7dca8fabe1273cce71ef464286ef">
  <xsd:schema xmlns:xsd="http://www.w3.org/2001/XMLSchema" xmlns:xs="http://www.w3.org/2001/XMLSchema" xmlns:p="http://schemas.microsoft.com/office/2006/metadata/properties" xmlns:ns2="http://schemas.microsoft.com/sharepoint/v4" targetNamespace="http://schemas.microsoft.com/office/2006/metadata/properties" ma:root="true" ma:fieldsID="c79c8594d4fa4c9fd200c91a62336472"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BA96C11F-3B0C-462B-96D6-84FBC21495F3}">
  <ds:schemaRefs>
    <ds:schemaRef ds:uri="http://schemas.microsoft.com/sharepoint/v3/contenttype/forms"/>
  </ds:schemaRefs>
</ds:datastoreItem>
</file>

<file path=customXml/itemProps2.xml><?xml version="1.0" encoding="utf-8"?>
<ds:datastoreItem xmlns:ds="http://schemas.openxmlformats.org/officeDocument/2006/customXml" ds:itemID="{11FE29B4-D492-4FDE-9E80-A40F7A9FFE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D213DD-3C15-4327-BAC1-55C37D7A3427}">
  <ds:schemaRefs>
    <ds:schemaRef ds:uri="http://schemas.microsoft.com/office/infopath/2007/PartnerControls"/>
    <ds:schemaRef ds:uri="http://purl.org/dc/elements/1.1/"/>
    <ds:schemaRef ds:uri="http://schemas.microsoft.com/office/2006/metadata/properties"/>
    <ds:schemaRef ds:uri="http://schemas.microsoft.com/sharepoint/v4"/>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TXMathTemplate.potx</Template>
  <TotalTime>8817</TotalTime>
  <Words>1470</Words>
  <Application>Microsoft Office PowerPoint</Application>
  <PresentationFormat>On-screen Show (4:3)</PresentationFormat>
  <Paragraphs>293</Paragraphs>
  <Slides>33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ＭＳ Ｐゴシック</vt:lpstr>
      <vt:lpstr>Arial</vt:lpstr>
      <vt:lpstr>Arial Black</vt:lpstr>
      <vt:lpstr>Arial Narrow</vt:lpstr>
      <vt:lpstr>Calibri</vt:lpstr>
      <vt:lpstr>Cambria Math</vt:lpstr>
      <vt:lpstr>Myriad Pro Light</vt:lpstr>
      <vt:lpstr>Verdana</vt:lpstr>
      <vt:lpstr>TXMathTemplate</vt:lpstr>
      <vt:lpstr>Texas Essential  Knowledge and Skills</vt:lpstr>
      <vt:lpstr>Representing Linear Relationships Using Tables and Verbal Descriptions</vt:lpstr>
      <vt:lpstr>Background</vt:lpstr>
      <vt:lpstr>Background </vt:lpstr>
      <vt:lpstr>Example 1 Verbal Description</vt:lpstr>
      <vt:lpstr>PowerPoint Presentation</vt:lpstr>
      <vt:lpstr>Example 1 Verbal Description</vt:lpstr>
      <vt:lpstr>EXAMPLE 2</vt:lpstr>
      <vt:lpstr>Example 3. Your turn </vt:lpstr>
      <vt:lpstr>Summary</vt:lpstr>
      <vt:lpstr>Summary</vt:lpstr>
      <vt:lpstr>PowerPoint Presentation</vt:lpstr>
      <vt:lpstr>Representing Linear Relationships Using Equations and Graphs</vt:lpstr>
      <vt:lpstr>Linear Relationships - Equations </vt:lpstr>
      <vt:lpstr>Write a linear equation that describes the relationship between miles walked and amount pledged.  </vt:lpstr>
      <vt:lpstr>Set up a Table w/the process</vt:lpstr>
      <vt:lpstr>Set up a Table w/the process</vt:lpstr>
      <vt:lpstr>Set up a Table w/the process</vt:lpstr>
      <vt:lpstr>Set up a Table w/the process</vt:lpstr>
      <vt:lpstr>Example 1  </vt:lpstr>
      <vt:lpstr>Example 1 – Graphing   </vt:lpstr>
      <vt:lpstr>Example 1 – Graphing   </vt:lpstr>
      <vt:lpstr>ADDITIONAL EXAMPLE 2</vt:lpstr>
      <vt:lpstr>ADDITIONAL EXAMPLE 2</vt:lpstr>
      <vt:lpstr>PowerPoint Presentation</vt:lpstr>
      <vt:lpstr>PowerPoint Presentation</vt:lpstr>
      <vt:lpstr>PowerPoint Presentation</vt:lpstr>
      <vt:lpstr>PowerPoint Presentation</vt:lpstr>
      <vt:lpstr>PowerPoint Presentation</vt:lpstr>
      <vt:lpstr>PowerPoint Presentation</vt:lpstr>
      <vt:lpstr>7.1 LESSON QUIZ</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Sekar G</dc:creator>
  <cp:lastModifiedBy>Simon, Quena</cp:lastModifiedBy>
  <cp:revision>305</cp:revision>
  <dcterms:created xsi:type="dcterms:W3CDTF">2014-04-11T16:17:02Z</dcterms:created>
  <dcterms:modified xsi:type="dcterms:W3CDTF">2017-05-30T14:08:40Z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0x01010066F3795A6786844CA400555ABD4129FC</vt:lpwstr>
  </property>
</Properties>
</file>